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jpg" ContentType="image/jp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882340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57790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344352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496754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932" y="1155178"/>
            <a:ext cx="1385570" cy="191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44" y="977263"/>
            <a:ext cx="3798570" cy="88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69144" y="3351784"/>
            <a:ext cx="68072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46329" y="3351784"/>
            <a:ext cx="104394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599" y="3351784"/>
            <a:ext cx="294004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19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slide" Target="slide1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slide" Target="slide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Relationship Id="rId3" Type="http://schemas.openxmlformats.org/officeDocument/2006/relationships/image" Target="../media/image14.png"/><Relationship Id="rId4" Type="http://schemas.openxmlformats.org/officeDocument/2006/relationships/image" Target="../media/image18.png"/><Relationship Id="rId5" Type="http://schemas.openxmlformats.org/officeDocument/2006/relationships/image" Target="../media/image13.png"/><Relationship Id="rId6" Type="http://schemas.openxmlformats.org/officeDocument/2006/relationships/image" Target="../media/image10.png"/><Relationship Id="rId7" Type="http://schemas.openxmlformats.org/officeDocument/2006/relationships/slide" Target="slide1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9.png"/><Relationship Id="rId8" Type="http://schemas.openxmlformats.org/officeDocument/2006/relationships/slide" Target="slide1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6" Type="http://schemas.openxmlformats.org/officeDocument/2006/relationships/image" Target="../media/image21.png"/><Relationship Id="rId7" Type="http://schemas.openxmlformats.org/officeDocument/2006/relationships/slide" Target="slide1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Relationship Id="rId3" Type="http://schemas.openxmlformats.org/officeDocument/2006/relationships/slide" Target="slide1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6.xml"/><Relationship Id="rId3" Type="http://schemas.openxmlformats.org/officeDocument/2006/relationships/slide" Target="slide1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7.xml"/><Relationship Id="rId3" Type="http://schemas.openxmlformats.org/officeDocument/2006/relationships/image" Target="../media/image22.jpg"/><Relationship Id="rId4" Type="http://schemas.openxmlformats.org/officeDocument/2006/relationships/slide" Target="slide1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slide" Target="slide1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Relationship Id="rId3" Type="http://schemas.openxmlformats.org/officeDocument/2006/relationships/image" Target="../media/image14.png"/><Relationship Id="rId4" Type="http://schemas.openxmlformats.org/officeDocument/2006/relationships/image" Target="../media/image23.png"/><Relationship Id="rId5" Type="http://schemas.openxmlformats.org/officeDocument/2006/relationships/image" Target="../media/image9.png"/><Relationship Id="rId6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slide" Target="slide3.xml"/><Relationship Id="rId4" Type="http://schemas.openxmlformats.org/officeDocument/2006/relationships/image" Target="../media/image5.png"/><Relationship Id="rId5" Type="http://schemas.openxmlformats.org/officeDocument/2006/relationships/slide" Target="slide6.xml"/><Relationship Id="rId6" Type="http://schemas.openxmlformats.org/officeDocument/2006/relationships/image" Target="../media/image6.png"/><Relationship Id="rId7" Type="http://schemas.openxmlformats.org/officeDocument/2006/relationships/slide" Target="slide12.xml"/><Relationship Id="rId8" Type="http://schemas.openxmlformats.org/officeDocument/2006/relationships/slide" Target="slide13.xml"/><Relationship Id="rId9" Type="http://schemas.openxmlformats.org/officeDocument/2006/relationships/image" Target="../media/image7.png"/><Relationship Id="rId10" Type="http://schemas.openxmlformats.org/officeDocument/2006/relationships/slide" Target="slide14.xml"/><Relationship Id="rId11" Type="http://schemas.openxmlformats.org/officeDocument/2006/relationships/image" Target="../media/image8.png"/><Relationship Id="rId12" Type="http://schemas.openxmlformats.org/officeDocument/2006/relationships/slide" Target="slide15.xml"/><Relationship Id="rId13" Type="http://schemas.openxmlformats.org/officeDocument/2006/relationships/slide" Target="slide18.xml"/><Relationship Id="rId14" Type="http://schemas.openxmlformats.org/officeDocument/2006/relationships/slide" Target="slide1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slide" Target="slide1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slide" Target="slide1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Relationship Id="rId5" Type="http://schemas.openxmlformats.org/officeDocument/2006/relationships/slide" Target="slide1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slide" Target="slide1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7.xml"/><Relationship Id="rId3" Type="http://schemas.openxmlformats.org/officeDocument/2006/relationships/image" Target="../media/image14.png"/><Relationship Id="rId4" Type="http://schemas.openxmlformats.org/officeDocument/2006/relationships/slide" Target="slide1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slide" Target="slide1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8544" y="1417256"/>
            <a:ext cx="101600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9344" y="1404556"/>
            <a:ext cx="438171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0310" y="933488"/>
            <a:ext cx="50749" cy="483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927338"/>
            <a:ext cx="4432935" cy="541020"/>
          </a:xfrm>
          <a:custGeom>
            <a:avLst/>
            <a:gdLst/>
            <a:ahLst/>
            <a:cxnLst/>
            <a:rect l="l" t="t" r="r" b="b"/>
            <a:pathLst>
              <a:path w="4432935" h="541019">
                <a:moveTo>
                  <a:pt x="4432566" y="0"/>
                </a:moveTo>
                <a:lnTo>
                  <a:pt x="0" y="0"/>
                </a:lnTo>
                <a:lnTo>
                  <a:pt x="0" y="489917"/>
                </a:lnTo>
                <a:lnTo>
                  <a:pt x="4008" y="509642"/>
                </a:lnTo>
                <a:lnTo>
                  <a:pt x="14922" y="525795"/>
                </a:lnTo>
                <a:lnTo>
                  <a:pt x="31075" y="536709"/>
                </a:lnTo>
                <a:lnTo>
                  <a:pt x="50800" y="540718"/>
                </a:lnTo>
                <a:lnTo>
                  <a:pt x="4381765" y="540718"/>
                </a:lnTo>
                <a:lnTo>
                  <a:pt x="4401490" y="536709"/>
                </a:lnTo>
                <a:lnTo>
                  <a:pt x="4417643" y="525795"/>
                </a:lnTo>
                <a:lnTo>
                  <a:pt x="4428558" y="509642"/>
                </a:lnTo>
                <a:lnTo>
                  <a:pt x="4432566" y="489917"/>
                </a:lnTo>
                <a:lnTo>
                  <a:pt x="4432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971575"/>
            <a:ext cx="0" cy="464820"/>
          </a:xfrm>
          <a:custGeom>
            <a:avLst/>
            <a:gdLst/>
            <a:ahLst/>
            <a:cxnLst/>
            <a:rect l="l" t="t" r="r" b="b"/>
            <a:pathLst>
              <a:path w="0" h="464819">
                <a:moveTo>
                  <a:pt x="0" y="46473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9588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9461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0310" y="9334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98663" y="879879"/>
            <a:ext cx="1808480" cy="158686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dirty="0" sz="1400" spc="-5" b="1">
                <a:solidFill>
                  <a:srgbClr val="CC0000"/>
                </a:solidFill>
                <a:latin typeface="Arial"/>
                <a:cs typeface="Arial"/>
              </a:rPr>
              <a:t>Intelligent</a:t>
            </a:r>
            <a:r>
              <a:rPr dirty="0" sz="1400" spc="1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C0000"/>
                </a:solidFill>
                <a:latin typeface="Arial"/>
                <a:cs typeface="Arial"/>
              </a:rPr>
              <a:t>Patterning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325"/>
              </a:spcBef>
            </a:pPr>
            <a:r>
              <a:rPr dirty="0" sz="1100" spc="-50">
                <a:solidFill>
                  <a:srgbClr val="CC0000"/>
                </a:solidFill>
                <a:latin typeface="Tahoma"/>
                <a:cs typeface="Tahoma"/>
              </a:rPr>
              <a:t>and problem</a:t>
            </a:r>
            <a:r>
              <a:rPr dirty="0" sz="1100" spc="7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CC0000"/>
                </a:solidFill>
                <a:latin typeface="Tahoma"/>
                <a:cs typeface="Tahoma"/>
              </a:rPr>
              <a:t>solving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100" spc="-35">
                <a:latin typeface="Tahoma"/>
                <a:cs typeface="Tahoma"/>
              </a:rPr>
              <a:t>Tom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Carter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800" spc="-40">
                <a:latin typeface="Verdana"/>
                <a:cs typeface="Verdana"/>
              </a:rPr>
              <a:t>CSU</a:t>
            </a:r>
            <a:r>
              <a:rPr dirty="0" sz="800" spc="-85">
                <a:latin typeface="Verdana"/>
                <a:cs typeface="Verdana"/>
              </a:rPr>
              <a:t> </a:t>
            </a:r>
            <a:r>
              <a:rPr dirty="0" sz="800" spc="-60">
                <a:latin typeface="Verdana"/>
                <a:cs typeface="Verdana"/>
              </a:rPr>
              <a:t>Stanislaus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December 27,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2018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25130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0022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18233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5644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94654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2932" y="716774"/>
            <a:ext cx="2529205" cy="168275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99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80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60">
                <a:latin typeface="Tahoma"/>
                <a:cs typeface="Tahoma"/>
              </a:rPr>
              <a:t>row does </a:t>
            </a:r>
            <a:r>
              <a:rPr dirty="0" sz="1100" spc="50">
                <a:latin typeface="Tahoma"/>
                <a:cs typeface="Tahoma"/>
              </a:rPr>
              <a:t>Z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go?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5">
                <a:latin typeface="Tahoma"/>
                <a:cs typeface="Tahoma"/>
              </a:rPr>
              <a:t>F,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5">
                <a:latin typeface="Tahoma"/>
                <a:cs typeface="Tahoma"/>
              </a:rPr>
              <a:t>K,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 spc="35">
                <a:latin typeface="Tahoma"/>
                <a:cs typeface="Tahoma"/>
              </a:rPr>
              <a:t>M,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V,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25">
                <a:latin typeface="Tahoma"/>
                <a:cs typeface="Tahoma"/>
              </a:rPr>
              <a:t>X,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90">
                <a:latin typeface="Tahoma"/>
                <a:cs typeface="Tahoma"/>
              </a:rPr>
              <a:t>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20">
                <a:latin typeface="Tahoma"/>
                <a:cs typeface="Tahoma"/>
              </a:rPr>
              <a:t>B, </a:t>
            </a:r>
            <a:r>
              <a:rPr dirty="0" sz="1100">
                <a:latin typeface="Tahoma"/>
                <a:cs typeface="Tahoma"/>
              </a:rPr>
              <a:t>C, </a:t>
            </a:r>
            <a:r>
              <a:rPr dirty="0" sz="1100" spc="5">
                <a:latin typeface="Tahoma"/>
                <a:cs typeface="Tahoma"/>
              </a:rPr>
              <a:t>D, </a:t>
            </a:r>
            <a:r>
              <a:rPr dirty="0" sz="1100" spc="-25">
                <a:latin typeface="Tahoma"/>
                <a:cs typeface="Tahoma"/>
              </a:rPr>
              <a:t>G, </a:t>
            </a:r>
            <a:r>
              <a:rPr dirty="0" sz="1100" spc="10">
                <a:latin typeface="Tahoma"/>
                <a:cs typeface="Tahoma"/>
              </a:rPr>
              <a:t>J,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20">
                <a:latin typeface="Tahoma"/>
                <a:cs typeface="Tahoma"/>
              </a:rPr>
              <a:t>P, </a:t>
            </a:r>
            <a:r>
              <a:rPr dirty="0" sz="1100" spc="-5">
                <a:latin typeface="Tahoma"/>
                <a:cs typeface="Tahoma"/>
              </a:rPr>
              <a:t>Q, R, </a:t>
            </a:r>
            <a:r>
              <a:rPr dirty="0" sz="1100" spc="-25">
                <a:latin typeface="Tahoma"/>
                <a:cs typeface="Tahoma"/>
              </a:rPr>
              <a:t>S,</a:t>
            </a:r>
            <a:r>
              <a:rPr dirty="0" sz="1100" spc="18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U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7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25130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0022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18233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5644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94654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089" y="25007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2932" y="716774"/>
            <a:ext cx="2529205" cy="20643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99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80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60">
                <a:latin typeface="Tahoma"/>
                <a:cs typeface="Tahoma"/>
              </a:rPr>
              <a:t>row does </a:t>
            </a:r>
            <a:r>
              <a:rPr dirty="0" sz="1100" spc="50">
                <a:latin typeface="Tahoma"/>
                <a:cs typeface="Tahoma"/>
              </a:rPr>
              <a:t>Z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go?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5">
                <a:latin typeface="Tahoma"/>
                <a:cs typeface="Tahoma"/>
              </a:rPr>
              <a:t>F,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5">
                <a:latin typeface="Tahoma"/>
                <a:cs typeface="Tahoma"/>
              </a:rPr>
              <a:t>K,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 spc="35">
                <a:latin typeface="Tahoma"/>
                <a:cs typeface="Tahoma"/>
              </a:rPr>
              <a:t>M,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V,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25">
                <a:latin typeface="Tahoma"/>
                <a:cs typeface="Tahoma"/>
              </a:rPr>
              <a:t>X,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90">
                <a:latin typeface="Tahoma"/>
                <a:cs typeface="Tahoma"/>
              </a:rPr>
              <a:t>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20">
                <a:latin typeface="Tahoma"/>
                <a:cs typeface="Tahoma"/>
              </a:rPr>
              <a:t>B, </a:t>
            </a:r>
            <a:r>
              <a:rPr dirty="0" sz="1100">
                <a:latin typeface="Tahoma"/>
                <a:cs typeface="Tahoma"/>
              </a:rPr>
              <a:t>C, </a:t>
            </a:r>
            <a:r>
              <a:rPr dirty="0" sz="1100" spc="5">
                <a:latin typeface="Tahoma"/>
                <a:cs typeface="Tahoma"/>
              </a:rPr>
              <a:t>D, </a:t>
            </a:r>
            <a:r>
              <a:rPr dirty="0" sz="1100" spc="-25">
                <a:latin typeface="Tahoma"/>
                <a:cs typeface="Tahoma"/>
              </a:rPr>
              <a:t>G, </a:t>
            </a:r>
            <a:r>
              <a:rPr dirty="0" sz="1100" spc="10">
                <a:latin typeface="Tahoma"/>
                <a:cs typeface="Tahoma"/>
              </a:rPr>
              <a:t>J,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20">
                <a:latin typeface="Tahoma"/>
                <a:cs typeface="Tahoma"/>
              </a:rPr>
              <a:t>P, </a:t>
            </a:r>
            <a:r>
              <a:rPr dirty="0" sz="1100" spc="-5">
                <a:latin typeface="Tahoma"/>
                <a:cs typeface="Tahoma"/>
              </a:rPr>
              <a:t>Q, R, </a:t>
            </a:r>
            <a:r>
              <a:rPr dirty="0" sz="1100" spc="-25">
                <a:latin typeface="Tahoma"/>
                <a:cs typeface="Tahoma"/>
              </a:rPr>
              <a:t>S,</a:t>
            </a:r>
            <a:r>
              <a:rPr dirty="0" sz="1100" spc="18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U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>
                <a:latin typeface="Tahoma"/>
                <a:cs typeface="Tahoma"/>
              </a:rPr>
              <a:t>C, N,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7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86360">
              <a:lnSpc>
                <a:spcPct val="100000"/>
              </a:lnSpc>
              <a:spcBef>
                <a:spcPts val="105"/>
              </a:spcBef>
            </a:pP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Symbols and</a:t>
            </a:r>
            <a:r>
              <a:rPr dirty="0" sz="600" spc="-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signs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589315"/>
            <a:ext cx="15538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60"/>
              <a:t>Symbols </a:t>
            </a:r>
            <a:r>
              <a:rPr dirty="0" sz="1400" spc="-45"/>
              <a:t>and</a:t>
            </a:r>
            <a:r>
              <a:rPr dirty="0" sz="1400" spc="-50"/>
              <a:t> </a:t>
            </a:r>
            <a:r>
              <a:rPr dirty="0" sz="1400" spc="-100"/>
              <a:t>signs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96440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17443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38446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57425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2932" y="837169"/>
            <a:ext cx="2341245" cy="8458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dirty="0" sz="1100" spc="-20">
                <a:latin typeface="Tahoma"/>
                <a:cs typeface="Tahoma"/>
              </a:rPr>
              <a:t>The </a:t>
            </a:r>
            <a:r>
              <a:rPr dirty="0" sz="1100" spc="-10">
                <a:latin typeface="Tahoma"/>
                <a:cs typeface="Tahoma"/>
              </a:rPr>
              <a:t>utility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70">
                <a:latin typeface="Tahoma"/>
                <a:cs typeface="Tahoma"/>
              </a:rPr>
              <a:t>power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45">
                <a:latin typeface="Tahoma"/>
                <a:cs typeface="Tahoma"/>
              </a:rPr>
              <a:t>symbols  </a:t>
            </a:r>
            <a:r>
              <a:rPr dirty="0" sz="1100" spc="-35">
                <a:latin typeface="Tahoma"/>
                <a:cs typeface="Tahoma"/>
              </a:rPr>
              <a:t>Choosing </a:t>
            </a:r>
            <a:r>
              <a:rPr dirty="0" sz="1100" spc="-45">
                <a:latin typeface="Tahoma"/>
                <a:cs typeface="Tahoma"/>
              </a:rPr>
              <a:t>symbols, naming </a:t>
            </a:r>
            <a:r>
              <a:rPr dirty="0" sz="1100" spc="-55">
                <a:latin typeface="Tahoma"/>
                <a:cs typeface="Tahoma"/>
              </a:rPr>
              <a:t>and </a:t>
            </a:r>
            <a:r>
              <a:rPr dirty="0" sz="1100" spc="-25">
                <a:latin typeface="Tahoma"/>
                <a:cs typeface="Tahoma"/>
              </a:rPr>
              <a:t>pointing  </a:t>
            </a:r>
            <a:r>
              <a:rPr dirty="0" sz="1100" spc="-3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</a:t>
            </a:r>
            <a:r>
              <a:rPr dirty="0" sz="1100" spc="-10">
                <a:latin typeface="Tahoma"/>
                <a:cs typeface="Tahoma"/>
              </a:rPr>
              <a:t>“chunking”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tools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1100" spc="-40">
                <a:latin typeface="Tahoma"/>
                <a:cs typeface="Tahoma"/>
              </a:rPr>
              <a:t>When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75">
                <a:latin typeface="Tahoma"/>
                <a:cs typeface="Tahoma"/>
              </a:rPr>
              <a:t>use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symbols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108" y="1725533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352" y="171260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0108" y="2029190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4352" y="2016269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0108" y="2181018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34352" y="216809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034" y="1679961"/>
            <a:ext cx="211963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ahoma"/>
                <a:cs typeface="Tahoma"/>
              </a:rPr>
              <a:t>The </a:t>
            </a:r>
            <a:r>
              <a:rPr dirty="0" sz="1000" spc="-35">
                <a:latin typeface="Tahoma"/>
                <a:cs typeface="Tahoma"/>
              </a:rPr>
              <a:t>importance </a:t>
            </a:r>
            <a:r>
              <a:rPr dirty="0" sz="1000" spc="-30">
                <a:latin typeface="Tahoma"/>
                <a:cs typeface="Tahoma"/>
              </a:rPr>
              <a:t>of </a:t>
            </a:r>
            <a:r>
              <a:rPr dirty="0" sz="1000" spc="-35">
                <a:latin typeface="Tahoma"/>
                <a:cs typeface="Tahoma"/>
              </a:rPr>
              <a:t>anonymity </a:t>
            </a:r>
            <a:r>
              <a:rPr dirty="0" sz="1000" spc="-40">
                <a:latin typeface="Tahoma"/>
                <a:cs typeface="Tahoma"/>
              </a:rPr>
              <a:t>(e.g., </a:t>
            </a:r>
            <a:r>
              <a:rPr dirty="0" sz="1000" spc="-35">
                <a:latin typeface="Tahoma"/>
                <a:cs typeface="Tahoma"/>
              </a:rPr>
              <a:t>the  lambda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calculus)</a:t>
            </a:r>
            <a:endParaRPr sz="1000">
              <a:latin typeface="Tahoma"/>
              <a:cs typeface="Tahoma"/>
            </a:endParaRPr>
          </a:p>
          <a:p>
            <a:pPr marL="12700" marR="335280">
              <a:lnSpc>
                <a:spcPts val="1200"/>
              </a:lnSpc>
              <a:spcBef>
                <a:spcPts val="30"/>
              </a:spcBef>
            </a:pPr>
            <a:r>
              <a:rPr dirty="0" sz="1000" spc="-15">
                <a:latin typeface="Tahoma"/>
                <a:cs typeface="Tahoma"/>
              </a:rPr>
              <a:t>Place </a:t>
            </a:r>
            <a:r>
              <a:rPr dirty="0" sz="1000" spc="-45">
                <a:latin typeface="Tahoma"/>
                <a:cs typeface="Tahoma"/>
              </a:rPr>
              <a:t>holders </a:t>
            </a:r>
            <a:r>
              <a:rPr dirty="0" sz="1000" spc="-35">
                <a:latin typeface="Tahoma"/>
                <a:cs typeface="Tahoma"/>
              </a:rPr>
              <a:t>(variables)  </a:t>
            </a:r>
            <a:r>
              <a:rPr dirty="0" sz="1000" spc="-45">
                <a:latin typeface="Tahoma"/>
                <a:cs typeface="Tahoma"/>
              </a:rPr>
              <a:t>Temporary and </a:t>
            </a:r>
            <a:r>
              <a:rPr dirty="0" sz="1000" spc="-25">
                <a:latin typeface="Tahoma"/>
                <a:cs typeface="Tahoma"/>
              </a:rPr>
              <a:t>tentative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symbols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1089" y="24169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02932" y="2333458"/>
            <a:ext cx="2178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Tahoma"/>
                <a:cs typeface="Tahoma"/>
              </a:rPr>
              <a:t>Signs, </a:t>
            </a:r>
            <a:r>
              <a:rPr dirty="0" sz="1100" spc="-45">
                <a:latin typeface="Tahoma"/>
                <a:cs typeface="Tahoma"/>
              </a:rPr>
              <a:t>symbols, </a:t>
            </a:r>
            <a:r>
              <a:rPr dirty="0" sz="1100" spc="-35">
                <a:latin typeface="Tahoma"/>
                <a:cs typeface="Tahoma"/>
              </a:rPr>
              <a:t>content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meaning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8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503680">
              <a:lnSpc>
                <a:spcPct val="100000"/>
              </a:lnSpc>
              <a:spcBef>
                <a:spcPts val="105"/>
              </a:spcBef>
            </a:pP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Intelligent</a:t>
            </a:r>
            <a:r>
              <a:rPr dirty="0" sz="600" spc="-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patterning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06105"/>
            <a:ext cx="178879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5"/>
              <a:t>Intelligent</a:t>
            </a:r>
            <a:r>
              <a:rPr dirty="0" sz="1400" spc="125"/>
              <a:t> </a:t>
            </a:r>
            <a:r>
              <a:rPr dirty="0" sz="1400" spc="-15"/>
              <a:t>patterning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7609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677492"/>
            <a:ext cx="1071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Tahoma"/>
                <a:cs typeface="Tahoma"/>
              </a:rPr>
              <a:t>Creativity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20">
                <a:latin typeface="Tahoma"/>
                <a:cs typeface="Tahoma"/>
              </a:rPr>
              <a:t>Art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108" y="912225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4352" y="89929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064053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05112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108" y="1519551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4352" y="150661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034" y="866653"/>
            <a:ext cx="1819275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9845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ahoma"/>
                <a:cs typeface="Tahoma"/>
              </a:rPr>
              <a:t>Knowing </a:t>
            </a:r>
            <a:r>
              <a:rPr dirty="0" sz="1000" spc="-60">
                <a:latin typeface="Tahoma"/>
                <a:cs typeface="Tahoma"/>
              </a:rPr>
              <a:t>when </a:t>
            </a:r>
            <a:r>
              <a:rPr dirty="0" sz="1000" spc="-10">
                <a:latin typeface="Tahoma"/>
                <a:cs typeface="Tahoma"/>
              </a:rPr>
              <a:t>to </a:t>
            </a:r>
            <a:r>
              <a:rPr dirty="0" sz="1000" spc="-30">
                <a:latin typeface="Tahoma"/>
                <a:cs typeface="Tahoma"/>
              </a:rPr>
              <a:t>pattern  </a:t>
            </a:r>
            <a:r>
              <a:rPr dirty="0" sz="1000" spc="-25">
                <a:latin typeface="Tahoma"/>
                <a:cs typeface="Tahoma"/>
              </a:rPr>
              <a:t>Symbol </a:t>
            </a:r>
            <a:r>
              <a:rPr dirty="0" sz="1000" spc="-30">
                <a:latin typeface="Tahoma"/>
                <a:cs typeface="Tahoma"/>
              </a:rPr>
              <a:t>attachment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creation;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0"/>
              </a:spcBef>
            </a:pPr>
            <a:r>
              <a:rPr dirty="0" sz="1000" spc="-25">
                <a:latin typeface="Tahoma"/>
                <a:cs typeface="Tahoma"/>
              </a:rPr>
              <a:t>patterns/symbols </a:t>
            </a:r>
            <a:r>
              <a:rPr dirty="0" sz="1000" spc="-60">
                <a:latin typeface="Tahoma"/>
                <a:cs typeface="Tahoma"/>
              </a:rPr>
              <a:t>as </a:t>
            </a:r>
            <a:r>
              <a:rPr dirty="0" sz="1000" spc="-50">
                <a:latin typeface="Tahoma"/>
                <a:cs typeface="Tahoma"/>
              </a:rPr>
              <a:t>revealers </a:t>
            </a:r>
            <a:r>
              <a:rPr dirty="0" sz="1000" spc="-45">
                <a:latin typeface="Tahoma"/>
                <a:cs typeface="Tahoma"/>
              </a:rPr>
              <a:t>and  concealers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50"/>
              </a:lnSpc>
            </a:pPr>
            <a:r>
              <a:rPr dirty="0" sz="1000" spc="-40">
                <a:latin typeface="Tahoma"/>
                <a:cs typeface="Tahoma"/>
              </a:rPr>
              <a:t>Levels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patterning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1089" y="175544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089" y="248169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1089" y="2691726"/>
            <a:ext cx="65265" cy="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02932" y="1671991"/>
            <a:ext cx="1815464" cy="11283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5">
                <a:latin typeface="Tahoma"/>
                <a:cs typeface="Tahoma"/>
              </a:rPr>
              <a:t>Multiple </a:t>
            </a:r>
            <a:r>
              <a:rPr dirty="0" sz="1100" spc="-40">
                <a:latin typeface="Tahoma"/>
                <a:cs typeface="Tahoma"/>
              </a:rPr>
              <a:t>patterns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0">
                <a:latin typeface="Tahoma"/>
                <a:cs typeface="Tahoma"/>
              </a:rPr>
              <a:t>selection 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1)(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2)(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30">
                <a:latin typeface="Tahoma"/>
                <a:cs typeface="Tahoma"/>
              </a:rPr>
              <a:t>3)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6</a:t>
            </a:r>
            <a:endParaRPr sz="1100">
              <a:latin typeface="Tahoma"/>
              <a:cs typeface="Tahoma"/>
            </a:endParaRPr>
          </a:p>
          <a:p>
            <a:pPr marL="12700" marR="573405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4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Verdana"/>
                <a:cs typeface="Verdana"/>
              </a:rPr>
              <a:t>3</a:t>
            </a:r>
            <a:r>
              <a:rPr dirty="0" baseline="27777" sz="1200">
                <a:latin typeface="Verdana"/>
                <a:cs typeface="Verdana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6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spc="-24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Verdana"/>
                <a:cs typeface="Verdana"/>
              </a:rPr>
              <a:t>2</a:t>
            </a:r>
            <a:r>
              <a:rPr dirty="0" baseline="27777" sz="1200">
                <a:latin typeface="Verdana"/>
                <a:cs typeface="Verdan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11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12 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4)(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-235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Verdana"/>
                <a:cs typeface="Verdana"/>
              </a:rPr>
              <a:t>2</a:t>
            </a:r>
            <a:r>
              <a:rPr dirty="0" baseline="27777" sz="1200">
                <a:latin typeface="Verdana"/>
                <a:cs typeface="Verdana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2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3)</a:t>
            </a:r>
            <a:endParaRPr sz="1100">
              <a:latin typeface="Tahoma"/>
              <a:cs typeface="Tahoma"/>
            </a:endParaRPr>
          </a:p>
          <a:p>
            <a:pPr marL="12700" marR="90170">
              <a:lnSpc>
                <a:spcPct val="125299"/>
              </a:lnSpc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35">
                <a:latin typeface="Tahoma"/>
                <a:cs typeface="Tahoma"/>
              </a:rPr>
              <a:t>pattern recognition  </a:t>
            </a:r>
            <a:r>
              <a:rPr dirty="0" sz="1100" spc="-20">
                <a:latin typeface="Tahoma"/>
                <a:cs typeface="Tahoma"/>
              </a:rPr>
              <a:t>Are </a:t>
            </a:r>
            <a:r>
              <a:rPr dirty="0" sz="1100" spc="-40">
                <a:latin typeface="Tahoma"/>
                <a:cs typeface="Tahoma"/>
              </a:rPr>
              <a:t>the patterns </a:t>
            </a:r>
            <a:r>
              <a:rPr dirty="0" sz="1100" spc="-35">
                <a:latin typeface="Tahoma"/>
                <a:cs typeface="Tahoma"/>
              </a:rPr>
              <a:t>really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there?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8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8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9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690">
              <a:lnSpc>
                <a:spcPct val="100000"/>
              </a:lnSpc>
              <a:spcBef>
                <a:spcPts val="105"/>
              </a:spcBef>
            </a:pP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Some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history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636800"/>
            <a:ext cx="11074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45"/>
              <a:t>Some</a:t>
            </a:r>
            <a:r>
              <a:rPr dirty="0" sz="1400" spc="85"/>
              <a:t> </a:t>
            </a:r>
            <a:r>
              <a:rPr dirty="0" sz="1400" spc="-50"/>
              <a:t>history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101189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22193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41171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884667"/>
            <a:ext cx="1965325" cy="63563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100" spc="-25">
                <a:latin typeface="Tahoma"/>
                <a:cs typeface="Tahoma"/>
              </a:rPr>
              <a:t>Physics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13199"/>
              </a:lnSpc>
              <a:spcBef>
                <a:spcPts val="160"/>
              </a:spcBef>
            </a:pPr>
            <a:r>
              <a:rPr dirty="0" sz="1100" spc="-30">
                <a:latin typeface="Tahoma"/>
                <a:cs typeface="Tahoma"/>
              </a:rPr>
              <a:t>Philosophy </a:t>
            </a:r>
            <a:r>
              <a:rPr dirty="0" sz="1100" spc="-40">
                <a:latin typeface="Tahoma"/>
                <a:cs typeface="Tahoma"/>
              </a:rPr>
              <a:t>(theory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55">
                <a:latin typeface="Tahoma"/>
                <a:cs typeface="Tahoma"/>
              </a:rPr>
              <a:t>knowledge)  </a:t>
            </a:r>
            <a:r>
              <a:rPr dirty="0" sz="1100" spc="-25">
                <a:latin typeface="Tahoma"/>
                <a:cs typeface="Tahoma"/>
              </a:rPr>
              <a:t>Mathematics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562998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55006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108" y="1714826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4352" y="170189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108" y="1866655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4352" y="185372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108" y="2018483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4352" y="200556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108" y="2170312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4352" y="215739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0108" y="2322153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4352" y="230922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0021" y="1517426"/>
            <a:ext cx="1640839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461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Tahoma"/>
                <a:cs typeface="Tahoma"/>
              </a:rPr>
              <a:t>Matrix</a:t>
            </a:r>
            <a:r>
              <a:rPr dirty="0" sz="1000" spc="-30">
                <a:latin typeface="Tahoma"/>
                <a:cs typeface="Tahoma"/>
              </a:rPr>
              <a:t> manipulation  Topology</a:t>
            </a:r>
            <a:endParaRPr sz="1000">
              <a:latin typeface="Tahoma"/>
              <a:cs typeface="Tahoma"/>
            </a:endParaRPr>
          </a:p>
          <a:p>
            <a:pPr marL="12700" marR="1073785">
              <a:lnSpc>
                <a:spcPts val="1200"/>
              </a:lnSpc>
              <a:spcBef>
                <a:spcPts val="30"/>
              </a:spcBef>
            </a:pPr>
            <a:r>
              <a:rPr dirty="0" sz="1000" spc="-30">
                <a:latin typeface="Tahoma"/>
                <a:cs typeface="Tahoma"/>
              </a:rPr>
              <a:t>Algebra  </a:t>
            </a:r>
            <a:r>
              <a:rPr dirty="0" sz="1000" spc="-15">
                <a:latin typeface="Tahoma"/>
                <a:cs typeface="Tahoma"/>
              </a:rPr>
              <a:t>Lie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groups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50"/>
              </a:lnSpc>
            </a:pPr>
            <a:r>
              <a:rPr dirty="0" sz="1000" spc="-15">
                <a:latin typeface="Tahoma"/>
                <a:cs typeface="Tahoma"/>
              </a:rPr>
              <a:t>Manifolds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20">
                <a:latin typeface="Tahoma"/>
                <a:cs typeface="Tahoma"/>
              </a:rPr>
              <a:t>relativity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theory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Algebraic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topology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10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403350">
              <a:lnSpc>
                <a:spcPct val="100000"/>
              </a:lnSpc>
              <a:spcBef>
                <a:spcPts val="105"/>
              </a:spcBef>
            </a:pPr>
            <a:r>
              <a:rPr dirty="0" sz="600" spc="-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Making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things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look</a:t>
            </a:r>
            <a:r>
              <a:rPr dirty="0" sz="600" spc="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right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589455"/>
            <a:ext cx="21431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/>
              <a:t>Making </a:t>
            </a:r>
            <a:r>
              <a:rPr dirty="0" sz="1400" spc="-45"/>
              <a:t>things </a:t>
            </a:r>
            <a:r>
              <a:rPr dirty="0" sz="1400" spc="-35"/>
              <a:t>look</a:t>
            </a:r>
            <a:r>
              <a:rPr dirty="0" sz="1400" spc="75"/>
              <a:t> </a:t>
            </a:r>
            <a:r>
              <a:rPr dirty="0" sz="1400" spc="-15"/>
              <a:t>right: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pc="-45"/>
              <a:t>Consider </a:t>
            </a:r>
            <a:r>
              <a:rPr dirty="0" spc="-25"/>
              <a:t>this </a:t>
            </a:r>
            <a:r>
              <a:rPr dirty="0" spc="-50"/>
              <a:t>piece </a:t>
            </a:r>
            <a:r>
              <a:rPr dirty="0" spc="-35"/>
              <a:t>of </a:t>
            </a:r>
            <a:r>
              <a:rPr dirty="0" spc="-40"/>
              <a:t>mathematics </a:t>
            </a:r>
            <a:r>
              <a:rPr dirty="0" spc="-50"/>
              <a:t>(here, and </a:t>
            </a:r>
            <a:r>
              <a:rPr dirty="0" spc="-40"/>
              <a:t>the </a:t>
            </a:r>
            <a:r>
              <a:rPr dirty="0" spc="-45"/>
              <a:t>next </a:t>
            </a:r>
            <a:r>
              <a:rPr dirty="0" spc="-50"/>
              <a:t>page).  </a:t>
            </a:r>
            <a:r>
              <a:rPr dirty="0" spc="-45"/>
              <a:t>How </a:t>
            </a:r>
            <a:r>
              <a:rPr dirty="0" spc="-50"/>
              <a:t>do </a:t>
            </a:r>
            <a:r>
              <a:rPr dirty="0" spc="-105"/>
              <a:t>we </a:t>
            </a:r>
            <a:r>
              <a:rPr dirty="0" spc="-45"/>
              <a:t>get </a:t>
            </a:r>
            <a:r>
              <a:rPr dirty="0" spc="-25"/>
              <a:t>this </a:t>
            </a:r>
            <a:r>
              <a:rPr dirty="0" spc="-40"/>
              <a:t>typeset? </a:t>
            </a:r>
            <a:r>
              <a:rPr dirty="0" spc="-70"/>
              <a:t>See </a:t>
            </a:r>
            <a:r>
              <a:rPr dirty="0" spc="-40"/>
              <a:t>the </a:t>
            </a:r>
            <a:r>
              <a:rPr dirty="0" spc="-35"/>
              <a:t>following </a:t>
            </a:r>
            <a:r>
              <a:rPr dirty="0" spc="-65"/>
              <a:t>page </a:t>
            </a:r>
            <a:r>
              <a:rPr dirty="0" spc="-45"/>
              <a:t>for </a:t>
            </a:r>
            <a:r>
              <a:rPr dirty="0" spc="-125"/>
              <a:t>L</a:t>
            </a:r>
            <a:r>
              <a:rPr dirty="0" baseline="13888" sz="1200" spc="-187">
                <a:latin typeface="Verdana"/>
                <a:cs typeface="Verdana"/>
              </a:rPr>
              <a:t>A</a:t>
            </a:r>
            <a:r>
              <a:rPr dirty="0" sz="1100" spc="-125"/>
              <a:t>T</a:t>
            </a:r>
            <a:r>
              <a:rPr dirty="0" baseline="-12626" sz="1650" spc="-187"/>
              <a:t>E</a:t>
            </a:r>
            <a:r>
              <a:rPr dirty="0" sz="1100" spc="-125"/>
              <a:t>X </a:t>
            </a:r>
            <a:r>
              <a:rPr dirty="0" sz="1100" spc="-35"/>
              <a:t>. .</a:t>
            </a:r>
            <a:r>
              <a:rPr dirty="0" sz="1100" spc="-15"/>
              <a:t> </a:t>
            </a:r>
            <a:r>
              <a:rPr dirty="0" sz="1100" spc="-35"/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We </a:t>
            </a:r>
            <a:r>
              <a:rPr dirty="0" spc="-65"/>
              <a:t>have </a:t>
            </a:r>
            <a:r>
              <a:rPr dirty="0" spc="-40"/>
              <a:t>the </a:t>
            </a:r>
            <a:r>
              <a:rPr dirty="0" spc="-55"/>
              <a:t>map </a:t>
            </a:r>
            <a:r>
              <a:rPr dirty="0" spc="-30" i="1">
                <a:latin typeface="Trebuchet MS"/>
                <a:cs typeface="Trebuchet MS"/>
              </a:rPr>
              <a:t>b</a:t>
            </a:r>
            <a:r>
              <a:rPr dirty="0" baseline="-10416" sz="1200" spc="-44" i="1">
                <a:latin typeface="Trebuchet MS"/>
                <a:cs typeface="Trebuchet MS"/>
              </a:rPr>
              <a:t>n </a:t>
            </a:r>
            <a:r>
              <a:rPr dirty="0" sz="1100" spc="-90"/>
              <a:t>: </a:t>
            </a:r>
            <a:r>
              <a:rPr dirty="0" sz="1100" spc="40"/>
              <a:t>Σ</a:t>
            </a:r>
            <a:r>
              <a:rPr dirty="0" baseline="27777" sz="1200" spc="60">
                <a:latin typeface="Verdana"/>
                <a:cs typeface="Verdana"/>
              </a:rPr>
              <a:t>2</a:t>
            </a:r>
            <a:r>
              <a:rPr dirty="0" sz="1100" spc="40" i="1">
                <a:latin typeface="Trebuchet MS"/>
                <a:cs typeface="Trebuchet MS"/>
              </a:rPr>
              <a:t>U</a:t>
            </a:r>
            <a:r>
              <a:rPr dirty="0" sz="1100" spc="40"/>
              <a:t>(</a:t>
            </a:r>
            <a:r>
              <a:rPr dirty="0" sz="1100" spc="40" i="1">
                <a:latin typeface="Trebuchet MS"/>
                <a:cs typeface="Trebuchet MS"/>
              </a:rPr>
              <a:t>n</a:t>
            </a:r>
            <a:r>
              <a:rPr dirty="0" sz="1100" spc="40"/>
              <a:t>) </a:t>
            </a:r>
            <a:r>
              <a:rPr dirty="0" sz="1100" spc="95" i="1">
                <a:latin typeface="Calibri"/>
                <a:cs typeface="Calibri"/>
              </a:rPr>
              <a:t>→ </a:t>
            </a:r>
            <a:r>
              <a:rPr dirty="0" sz="1100" spc="40" i="1">
                <a:latin typeface="Trebuchet MS"/>
                <a:cs typeface="Trebuchet MS"/>
              </a:rPr>
              <a:t>SU</a:t>
            </a:r>
            <a:r>
              <a:rPr dirty="0" sz="1100" spc="40"/>
              <a:t>(</a:t>
            </a:r>
            <a:r>
              <a:rPr dirty="0" sz="1100" spc="40" i="1">
                <a:latin typeface="Trebuchet MS"/>
                <a:cs typeface="Trebuchet MS"/>
              </a:rPr>
              <a:t>n </a:t>
            </a:r>
            <a:r>
              <a:rPr dirty="0" sz="1100" spc="45"/>
              <a:t>+</a:t>
            </a:r>
            <a:r>
              <a:rPr dirty="0" sz="1100" spc="-75"/>
              <a:t> </a:t>
            </a:r>
            <a:r>
              <a:rPr dirty="0" sz="1100" spc="-30"/>
              <a:t>1)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837638"/>
            <a:ext cx="502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Tahoma"/>
                <a:cs typeface="Tahoma"/>
              </a:rPr>
              <a:t>given</a:t>
            </a:r>
            <a:r>
              <a:rPr dirty="0" sz="1100" spc="-60">
                <a:latin typeface="Tahoma"/>
                <a:cs typeface="Tahoma"/>
              </a:rPr>
              <a:t> by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921647"/>
            <a:ext cx="2973705" cy="706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83030">
              <a:lnSpc>
                <a:spcPct val="151700"/>
              </a:lnSpc>
              <a:spcBef>
                <a:spcPts val="100"/>
              </a:spcBef>
            </a:pPr>
            <a:r>
              <a:rPr dirty="0" sz="1100" spc="20" i="1">
                <a:latin typeface="Trebuchet MS"/>
                <a:cs typeface="Trebuchet MS"/>
              </a:rPr>
              <a:t>b</a:t>
            </a:r>
            <a:r>
              <a:rPr dirty="0" baseline="-10416" sz="1200" spc="30" i="1">
                <a:latin typeface="Trebuchet MS"/>
                <a:cs typeface="Trebuchet MS"/>
              </a:rPr>
              <a:t>n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 i="1">
                <a:latin typeface="Trebuchet MS"/>
                <a:cs typeface="Trebuchet MS"/>
              </a:rPr>
              <a:t>g</a:t>
            </a:r>
            <a:r>
              <a:rPr dirty="0" sz="1100" spc="20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25" i="1">
                <a:latin typeface="Trebuchet MS"/>
                <a:cs typeface="Trebuchet MS"/>
              </a:rPr>
              <a:t>s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[</a:t>
            </a:r>
            <a:r>
              <a:rPr dirty="0" sz="1100" spc="-95" i="1">
                <a:latin typeface="Trebuchet MS"/>
                <a:cs typeface="Trebuchet MS"/>
              </a:rPr>
              <a:t>i</a:t>
            </a:r>
            <a:r>
              <a:rPr dirty="0" sz="1100" spc="-225" i="1">
                <a:latin typeface="Trebuchet MS"/>
                <a:cs typeface="Trebuchet MS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Trebuchet MS"/>
                <a:cs typeface="Trebuchet MS"/>
              </a:rPr>
              <a:t>g</a:t>
            </a:r>
            <a:r>
              <a:rPr dirty="0" sz="1100" spc="-215" i="1">
                <a:latin typeface="Trebuchet MS"/>
                <a:cs typeface="Trebuchet MS"/>
              </a:rPr>
              <a:t> 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10" i="1">
                <a:latin typeface="Trebuchet MS"/>
                <a:cs typeface="Trebuchet MS"/>
              </a:rPr>
              <a:t>v</a:t>
            </a:r>
            <a:r>
              <a:rPr dirty="0" baseline="-10416" sz="1200" spc="15" i="1">
                <a:latin typeface="Trebuchet MS"/>
                <a:cs typeface="Trebuchet MS"/>
              </a:rPr>
              <a:t>n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 i="1">
                <a:latin typeface="Trebuchet MS"/>
                <a:cs typeface="Trebuchet MS"/>
              </a:rPr>
              <a:t>r</a:t>
            </a:r>
            <a:r>
              <a:rPr dirty="0" sz="1100" spc="10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-20" i="1">
                <a:latin typeface="Trebuchet MS"/>
                <a:cs typeface="Trebuchet MS"/>
              </a:rPr>
              <a:t>s</a:t>
            </a:r>
            <a:r>
              <a:rPr dirty="0" sz="1100" spc="-20">
                <a:latin typeface="Tahoma"/>
                <a:cs typeface="Tahoma"/>
              </a:rPr>
              <a:t>)]  </a:t>
            </a:r>
            <a:r>
              <a:rPr dirty="0" sz="1100" spc="-70">
                <a:latin typeface="Tahoma"/>
                <a:cs typeface="Tahoma"/>
              </a:rPr>
              <a:t>where </a:t>
            </a:r>
            <a:r>
              <a:rPr dirty="0" sz="1100" spc="-80" i="1">
                <a:latin typeface="Trebuchet MS"/>
                <a:cs typeface="Trebuchet MS"/>
              </a:rPr>
              <a:t>i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Trebuchet MS"/>
                <a:cs typeface="Trebuchet MS"/>
              </a:rPr>
              <a:t>g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5">
                <a:latin typeface="Tahoma"/>
                <a:cs typeface="Tahoma"/>
              </a:rPr>
              <a:t>inclusion,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 i="1">
                <a:latin typeface="Trebuchet MS"/>
                <a:cs typeface="Trebuchet MS"/>
              </a:rPr>
              <a:t>g</a:t>
            </a:r>
            <a:r>
              <a:rPr dirty="0" sz="1100" spc="-5" i="1">
                <a:latin typeface="Arial"/>
                <a:cs typeface="Arial"/>
              </a:rPr>
              <a:t>, </a:t>
            </a:r>
            <a:r>
              <a:rPr dirty="0" sz="1100" spc="-70" i="1">
                <a:latin typeface="Trebuchet MS"/>
                <a:cs typeface="Trebuchet MS"/>
              </a:rPr>
              <a:t>h</a:t>
            </a:r>
            <a:r>
              <a:rPr dirty="0" sz="1100" spc="-70">
                <a:latin typeface="Tahoma"/>
                <a:cs typeface="Tahoma"/>
              </a:rPr>
              <a:t>]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220">
                <a:latin typeface="Tahoma"/>
                <a:cs typeface="Tahoma"/>
              </a:rPr>
              <a:t> </a:t>
            </a:r>
            <a:r>
              <a:rPr dirty="0" sz="1100" spc="35" i="1">
                <a:latin typeface="Trebuchet MS"/>
                <a:cs typeface="Trebuchet MS"/>
              </a:rPr>
              <a:t>ghg</a:t>
            </a:r>
            <a:r>
              <a:rPr dirty="0" baseline="27777" sz="1200" spc="52" i="1">
                <a:latin typeface="Arial"/>
                <a:cs typeface="Arial"/>
              </a:rPr>
              <a:t>−</a:t>
            </a:r>
            <a:r>
              <a:rPr dirty="0" baseline="27777" sz="1200" spc="52">
                <a:latin typeface="Verdana"/>
                <a:cs typeface="Verdana"/>
              </a:rPr>
              <a:t>1</a:t>
            </a:r>
            <a:r>
              <a:rPr dirty="0" sz="1100" spc="35" i="1">
                <a:latin typeface="Trebuchet MS"/>
                <a:cs typeface="Trebuchet MS"/>
              </a:rPr>
              <a:t>h</a:t>
            </a:r>
            <a:r>
              <a:rPr dirty="0" baseline="27777" sz="1200" spc="52" i="1">
                <a:latin typeface="Arial"/>
                <a:cs typeface="Arial"/>
              </a:rPr>
              <a:t>−</a:t>
            </a:r>
            <a:r>
              <a:rPr dirty="0" baseline="27777" sz="1200" spc="52">
                <a:latin typeface="Verdana"/>
                <a:cs typeface="Verdana"/>
              </a:rPr>
              <a:t>1</a:t>
            </a:r>
            <a:endParaRPr baseline="27777"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>
                <a:latin typeface="Tahoma"/>
                <a:cs typeface="Tahoma"/>
              </a:rPr>
              <a:t>and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11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91030" y="792"/>
            <a:ext cx="8585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Making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things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look</a:t>
            </a:r>
            <a:r>
              <a:rPr dirty="0" sz="600" spc="1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right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0017"/>
            <a:ext cx="4608195" cy="2287270"/>
          </a:xfrm>
          <a:custGeom>
            <a:avLst/>
            <a:gdLst/>
            <a:ahLst/>
            <a:cxnLst/>
            <a:rect l="l" t="t" r="r" b="b"/>
            <a:pathLst>
              <a:path w="4608195" h="2287270">
                <a:moveTo>
                  <a:pt x="0" y="2286939"/>
                </a:moveTo>
                <a:lnTo>
                  <a:pt x="4608004" y="2286939"/>
                </a:lnTo>
                <a:lnTo>
                  <a:pt x="4608004" y="0"/>
                </a:lnTo>
                <a:lnTo>
                  <a:pt x="0" y="0"/>
                </a:lnTo>
                <a:lnTo>
                  <a:pt x="0" y="228693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300" y="199890"/>
            <a:ext cx="543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i="1">
                <a:solidFill>
                  <a:srgbClr val="CC0000"/>
                </a:solidFill>
                <a:latin typeface="Trebuchet MS"/>
                <a:cs typeface="Trebuchet MS"/>
              </a:rPr>
              <a:t>v</a:t>
            </a:r>
            <a:r>
              <a:rPr dirty="0" baseline="-11904" sz="1050" spc="-30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-11904" sz="1050" spc="-240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-40" i="1">
                <a:solidFill>
                  <a:srgbClr val="CC0000"/>
                </a:solidFill>
                <a:latin typeface="Trebuchet MS"/>
                <a:cs typeface="Trebuchet MS"/>
              </a:rPr>
              <a:t>r</a:t>
            </a:r>
            <a:r>
              <a:rPr dirty="0" sz="1000" spc="-204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5" i="1">
                <a:solidFill>
                  <a:srgbClr val="CC0000"/>
                </a:solidFill>
                <a:latin typeface="Arial"/>
                <a:cs typeface="Arial"/>
              </a:rPr>
              <a:t>,</a:t>
            </a:r>
            <a:r>
              <a:rPr dirty="0" sz="1000" spc="-130" i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000" spc="25" i="1">
                <a:solidFill>
                  <a:srgbClr val="CC0000"/>
                </a:solidFill>
                <a:latin typeface="Trebuchet MS"/>
                <a:cs typeface="Trebuchet MS"/>
              </a:rPr>
              <a:t>s</a:t>
            </a:r>
            <a:r>
              <a:rPr dirty="0" sz="1000" spc="25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sz="1000" spc="-6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000" spc="45">
                <a:solidFill>
                  <a:srgbClr val="CC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717" y="434446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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717" y="733049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0717" y="88489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0717" y="1036718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717" y="1264467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717" y="1492217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717" y="1568125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85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717" y="164910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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91394" y="58070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11453" y="7394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76236" y="513682"/>
            <a:ext cx="3390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195"/>
              </a:lnSpc>
              <a:spcBef>
                <a:spcPts val="95"/>
              </a:spcBef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   </a:t>
            </a:r>
            <a:r>
              <a:rPr dirty="0" sz="1000" spc="-125" i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  <a:p>
            <a:pPr algn="ctr" marL="40005">
              <a:lnSpc>
                <a:spcPts val="835"/>
              </a:lnSpc>
            </a:pPr>
            <a:r>
              <a:rPr dirty="0" sz="700" spc="-75">
                <a:solidFill>
                  <a:srgbClr val="CC0000"/>
                </a:solidFill>
                <a:latin typeface="Verdana"/>
                <a:cs typeface="Verdana"/>
              </a:rPr>
              <a:t>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2896" y="672394"/>
            <a:ext cx="507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75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7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75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sz="1000" spc="4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u="sng" sz="1000" spc="-10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91394" y="7394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11453" y="898144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72896" y="831118"/>
            <a:ext cx="507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-37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65300" y="89814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28962" y="513682"/>
            <a:ext cx="8890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91394" y="89814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452838" y="513682"/>
            <a:ext cx="38227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09301" y="453272"/>
            <a:ext cx="73025" cy="50165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700" spc="-75">
                <a:solidFill>
                  <a:srgbClr val="CC0000"/>
                </a:solidFill>
                <a:latin typeface="Verdana"/>
                <a:cs typeface="Verdana"/>
              </a:rPr>
              <a:t>0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700" spc="-75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700" spc="-75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9375" y="101373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9375" y="106434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53222" y="101373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53222" y="106434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2786" y="101373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82786" y="106434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43021" y="101373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43021" y="106434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40188" y="101373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40188" y="1064341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9375" y="1246954"/>
            <a:ext cx="380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350" algn="l"/>
              </a:tabLst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	</a:t>
            </a:r>
            <a:r>
              <a:rPr dirty="0" u="sng" sz="1000" spc="-3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9375" y="129757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53222" y="129757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53222" y="1246954"/>
            <a:ext cx="590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350" algn="l"/>
                <a:tab pos="541655" algn="l"/>
              </a:tabLst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	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82786" y="129756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26721" y="513682"/>
            <a:ext cx="1161415" cy="873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95"/>
              </a:spcBef>
              <a:tabLst>
                <a:tab pos="528955" algn="l"/>
                <a:tab pos="771525" algn="l"/>
              </a:tabLst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	0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50"/>
              </a:spcBef>
              <a:tabLst>
                <a:tab pos="538480" algn="l"/>
                <a:tab pos="781050" algn="l"/>
              </a:tabLst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u="sng" sz="1000" spc="65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	</a:t>
            </a: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50"/>
              </a:spcBef>
              <a:tabLst>
                <a:tab pos="732790" algn="l"/>
                <a:tab pos="984250" algn="l"/>
              </a:tabLst>
            </a:pP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5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5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5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75">
                <a:solidFill>
                  <a:srgbClr val="CC0000"/>
                </a:solidFill>
                <a:latin typeface="Verdana"/>
                <a:cs typeface="Verdana"/>
              </a:rPr>
              <a:t>0</a:t>
            </a: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β	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sz="1000" spc="-254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baseline="-16666" sz="1500" spc="-44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baseline="-16666" sz="1500" spc="-37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baseline="-33333" sz="1500" spc="-44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baseline="-33333" sz="15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43021" y="124695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43021" y="129756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40188" y="124695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40188" y="129756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99375" y="1480190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99375" y="1530799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53222" y="1480190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53222" y="1530799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82786" y="1480190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43021" y="1480190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40188" y="1480190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40188" y="1530799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46886" y="17565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08329" y="1689524"/>
            <a:ext cx="382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4793" y="1681558"/>
            <a:ext cx="2019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5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sz="700" spc="210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sz="700" spc="-75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700733" y="17565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247317" y="1689524"/>
            <a:ext cx="850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329" algn="l"/>
              </a:tabLst>
            </a:pP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	</a:t>
            </a:r>
            <a:r>
              <a:rPr dirty="0" sz="1000" spc="6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6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6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0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6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89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27777" sz="1050" spc="89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baseline="27777" sz="1050" spc="89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r>
              <a:rPr dirty="0" u="sng" sz="1000" spc="60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689883" y="17565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019894" y="1530799"/>
            <a:ext cx="813435" cy="336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228600" algn="l"/>
              </a:tabLst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	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dirty="0" sz="1000" spc="1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020038" y="1915274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207033" y="1881886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 h="0">
                <a:moveTo>
                  <a:pt x="0" y="0"/>
                </a:moveTo>
                <a:lnTo>
                  <a:pt x="78244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761314" y="1848236"/>
            <a:ext cx="5302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82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710817" y="191527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452092" y="1848236"/>
            <a:ext cx="656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27777" sz="1050" spc="315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baseline="27777" sz="1050" spc="-37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16010" y="1530799"/>
            <a:ext cx="46863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07340" algn="l"/>
              </a:tabLst>
            </a:pP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	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07340" algn="l"/>
              </a:tabLst>
            </a:pP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	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65183" y="191527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2806477" y="1848236"/>
            <a:ext cx="527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8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8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8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80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8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120">
                <a:solidFill>
                  <a:srgbClr val="CC0000"/>
                </a:solidFill>
                <a:latin typeface="Verdana"/>
                <a:cs typeface="Verdana"/>
              </a:rPr>
              <a:t>0</a:t>
            </a:r>
            <a:r>
              <a:rPr dirty="0" sz="1000" spc="8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699967" y="191527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441242" y="1848236"/>
            <a:ext cx="450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-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37533" y="434446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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937533" y="733049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37533" y="88489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37533" y="1036718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937533" y="1264467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37533" y="1492217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37533" y="1568125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85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07802" y="1649112"/>
            <a:ext cx="239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1050" spc="-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3968" sz="1050" spc="202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290">
                <a:solidFill>
                  <a:srgbClr val="CC0000"/>
                </a:solidFill>
                <a:latin typeface="Arial"/>
                <a:cs typeface="Arial"/>
              </a:rPr>
              <a:t>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5844" y="2496101"/>
            <a:ext cx="3333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Tahoma"/>
                <a:cs typeface="Tahoma"/>
              </a:rPr>
              <a:t>where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197800" y="2572010"/>
            <a:ext cx="2212340" cy="48133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z="1000" spc="65" i="1">
                <a:latin typeface="Arial"/>
                <a:cs typeface="Arial"/>
              </a:rPr>
              <a:t>α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0" i="1">
                <a:latin typeface="Arial"/>
                <a:cs typeface="Arial"/>
              </a:rPr>
              <a:t>α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i="1">
                <a:latin typeface="Trebuchet MS"/>
                <a:cs typeface="Trebuchet MS"/>
              </a:rPr>
              <a:t>r</a:t>
            </a:r>
            <a:r>
              <a:rPr dirty="0" sz="1000" spc="20" i="1">
                <a:latin typeface="Arial"/>
                <a:cs typeface="Arial"/>
              </a:rPr>
              <a:t>,</a:t>
            </a:r>
            <a:r>
              <a:rPr dirty="0" sz="1000" spc="-120" i="1">
                <a:latin typeface="Arial"/>
                <a:cs typeface="Arial"/>
              </a:rPr>
              <a:t> </a:t>
            </a:r>
            <a:r>
              <a:rPr dirty="0" sz="1000" spc="25" i="1">
                <a:latin typeface="Trebuchet MS"/>
                <a:cs typeface="Trebuchet MS"/>
              </a:rPr>
              <a:t>s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cos(</a:t>
            </a:r>
            <a:r>
              <a:rPr dirty="0" sz="1000" spc="-45" i="1">
                <a:latin typeface="Arial"/>
                <a:cs typeface="Arial"/>
              </a:rPr>
              <a:t>π</a:t>
            </a:r>
            <a:r>
              <a:rPr dirty="0" sz="1000" spc="-45" i="1">
                <a:latin typeface="Trebuchet MS"/>
                <a:cs typeface="Trebuchet MS"/>
              </a:rPr>
              <a:t>r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70" i="1">
                <a:latin typeface="Trebuchet MS"/>
                <a:cs typeface="Trebuchet MS"/>
              </a:rPr>
              <a:t>i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sin(</a:t>
            </a:r>
            <a:r>
              <a:rPr dirty="0" sz="1000" spc="-40" i="1">
                <a:latin typeface="Arial"/>
                <a:cs typeface="Arial"/>
              </a:rPr>
              <a:t>π</a:t>
            </a:r>
            <a:r>
              <a:rPr dirty="0" sz="1000" spc="-40" i="1">
                <a:latin typeface="Trebuchet MS"/>
                <a:cs typeface="Trebuchet MS"/>
              </a:rPr>
              <a:t>r</a:t>
            </a:r>
            <a:r>
              <a:rPr dirty="0" sz="1000" spc="-20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cos(</a:t>
            </a:r>
            <a:r>
              <a:rPr dirty="0" sz="1000" spc="-20" i="1">
                <a:latin typeface="Arial"/>
                <a:cs typeface="Arial"/>
              </a:rPr>
              <a:t>π</a:t>
            </a:r>
            <a:r>
              <a:rPr dirty="0" sz="1000" spc="-20" i="1">
                <a:latin typeface="Trebuchet MS"/>
                <a:cs typeface="Trebuchet MS"/>
              </a:rPr>
              <a:t>s</a:t>
            </a:r>
            <a:r>
              <a:rPr dirty="0" sz="1000" spc="-2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dirty="0" sz="1000" spc="-10" i="1">
                <a:latin typeface="Arial"/>
                <a:cs typeface="Arial"/>
              </a:rPr>
              <a:t>β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15" i="1">
                <a:latin typeface="Arial"/>
                <a:cs typeface="Arial"/>
              </a:rPr>
              <a:t>β</a:t>
            </a:r>
            <a:r>
              <a:rPr dirty="0" sz="1000" spc="15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r</a:t>
            </a:r>
            <a:r>
              <a:rPr dirty="0" sz="1000" spc="15" i="1">
                <a:latin typeface="Arial"/>
                <a:cs typeface="Arial"/>
              </a:rPr>
              <a:t>,</a:t>
            </a:r>
            <a:r>
              <a:rPr dirty="0" sz="1000" spc="-114" i="1">
                <a:latin typeface="Arial"/>
                <a:cs typeface="Arial"/>
              </a:rPr>
              <a:t> </a:t>
            </a:r>
            <a:r>
              <a:rPr dirty="0" sz="1000" spc="25" i="1">
                <a:latin typeface="Trebuchet MS"/>
                <a:cs typeface="Trebuchet MS"/>
              </a:rPr>
              <a:t>s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70" i="1">
                <a:latin typeface="Trebuchet MS"/>
                <a:cs typeface="Trebuchet MS"/>
              </a:rPr>
              <a:t>i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sin(</a:t>
            </a:r>
            <a:r>
              <a:rPr dirty="0" sz="1000" spc="-40" i="1">
                <a:latin typeface="Arial"/>
                <a:cs typeface="Arial"/>
              </a:rPr>
              <a:t>π</a:t>
            </a:r>
            <a:r>
              <a:rPr dirty="0" sz="1000" spc="-40" i="1">
                <a:latin typeface="Trebuchet MS"/>
                <a:cs typeface="Trebuchet MS"/>
              </a:rPr>
              <a:t>r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sin(</a:t>
            </a:r>
            <a:r>
              <a:rPr dirty="0" sz="1000" spc="-20" i="1">
                <a:latin typeface="Arial"/>
                <a:cs typeface="Arial"/>
              </a:rPr>
              <a:t>π</a:t>
            </a:r>
            <a:r>
              <a:rPr dirty="0" sz="1000" spc="-20" i="1">
                <a:latin typeface="Trebuchet MS"/>
                <a:cs typeface="Trebuchet MS"/>
              </a:rPr>
              <a:t>s</a:t>
            </a:r>
            <a:r>
              <a:rPr dirty="0" sz="1000" spc="-2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12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403350">
              <a:lnSpc>
                <a:spcPct val="100000"/>
              </a:lnSpc>
              <a:spcBef>
                <a:spcPts val="105"/>
              </a:spcBef>
            </a:pPr>
            <a:r>
              <a:rPr dirty="0" sz="600" spc="-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Making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things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look</a:t>
            </a:r>
            <a:r>
              <a:rPr dirty="0" sz="600" spc="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right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66330" y="430590"/>
            <a:ext cx="1722568" cy="2507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13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082675">
              <a:lnSpc>
                <a:spcPct val="100000"/>
              </a:lnSpc>
              <a:spcBef>
                <a:spcPts val="105"/>
              </a:spcBef>
            </a:pPr>
            <a:r>
              <a:rPr dirty="0" sz="600" spc="-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What’s </a:t>
            </a: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wrong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in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computing</a:t>
            </a:r>
            <a:r>
              <a:rPr dirty="0" sz="600" spc="-6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today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860219"/>
            <a:ext cx="288036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/>
              <a:t>What’s </a:t>
            </a:r>
            <a:r>
              <a:rPr dirty="0" sz="1400" spc="-45"/>
              <a:t>wrong </a:t>
            </a:r>
            <a:r>
              <a:rPr dirty="0" sz="1400" spc="-40"/>
              <a:t>in </a:t>
            </a:r>
            <a:r>
              <a:rPr dirty="0" sz="1400" spc="-35"/>
              <a:t>computing</a:t>
            </a:r>
            <a:r>
              <a:rPr dirty="0" sz="1400" spc="-100"/>
              <a:t> </a:t>
            </a:r>
            <a:r>
              <a:rPr dirty="0" sz="1400" spc="-20"/>
              <a:t>today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123531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445348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65538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86541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2932" y="1108085"/>
            <a:ext cx="3619500" cy="1038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 </a:t>
            </a:r>
            <a:r>
              <a:rPr dirty="0" sz="1100" spc="-40">
                <a:latin typeface="Tahoma"/>
                <a:cs typeface="Tahoma"/>
              </a:rPr>
              <a:t>resolution </a:t>
            </a:r>
            <a:r>
              <a:rPr dirty="0" sz="1100" spc="-55">
                <a:latin typeface="Tahoma"/>
                <a:cs typeface="Tahoma"/>
              </a:rPr>
              <a:t>on </a:t>
            </a:r>
            <a:r>
              <a:rPr dirty="0" sz="1100" spc="-45">
                <a:latin typeface="Tahoma"/>
                <a:cs typeface="Tahoma"/>
              </a:rPr>
              <a:t>displays </a:t>
            </a:r>
            <a:r>
              <a:rPr dirty="0" sz="1100" spc="-70">
                <a:latin typeface="Tahoma"/>
                <a:cs typeface="Tahoma"/>
              </a:rPr>
              <a:t>(seems </a:t>
            </a:r>
            <a:r>
              <a:rPr dirty="0" sz="1100" spc="-35">
                <a:latin typeface="Tahoma"/>
                <a:cs typeface="Tahoma"/>
              </a:rPr>
              <a:t>mostly </a:t>
            </a:r>
            <a:r>
              <a:rPr dirty="0" sz="1100" spc="-55">
                <a:latin typeface="Tahoma"/>
                <a:cs typeface="Tahoma"/>
              </a:rPr>
              <a:t>solved </a:t>
            </a:r>
            <a:r>
              <a:rPr dirty="0" sz="1100" spc="-35">
                <a:latin typeface="Tahoma"/>
                <a:cs typeface="Tahoma"/>
              </a:rPr>
              <a:t>. . . </a:t>
            </a:r>
            <a:r>
              <a:rPr dirty="0" sz="1100" spc="-45">
                <a:latin typeface="Tahoma"/>
                <a:cs typeface="Tahoma"/>
              </a:rPr>
              <a:t>:-)  </a:t>
            </a: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 </a:t>
            </a:r>
            <a:r>
              <a:rPr dirty="0" sz="1100" spc="-50">
                <a:latin typeface="Tahoma"/>
                <a:cs typeface="Tahoma"/>
              </a:rPr>
              <a:t>processing </a:t>
            </a:r>
            <a:r>
              <a:rPr dirty="0" sz="1100" spc="-70">
                <a:latin typeface="Tahoma"/>
                <a:cs typeface="Tahoma"/>
              </a:rPr>
              <a:t>power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memory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parallelism</a:t>
            </a:r>
            <a:endParaRPr sz="1100">
              <a:latin typeface="Tahoma"/>
              <a:cs typeface="Tahoma"/>
            </a:endParaRPr>
          </a:p>
          <a:p>
            <a:pPr marL="12700" marR="782320">
              <a:lnSpc>
                <a:spcPct val="102600"/>
              </a:lnSpc>
              <a:spcBef>
                <a:spcPts val="300"/>
              </a:spcBef>
            </a:pPr>
            <a:r>
              <a:rPr dirty="0" sz="1100" spc="-50">
                <a:latin typeface="Tahoma"/>
                <a:cs typeface="Tahoma"/>
              </a:rPr>
              <a:t>Software </a:t>
            </a:r>
            <a:r>
              <a:rPr dirty="0" sz="1100" spc="-25">
                <a:latin typeface="Tahoma"/>
                <a:cs typeface="Tahoma"/>
              </a:rPr>
              <a:t>tools </a:t>
            </a:r>
            <a:r>
              <a:rPr dirty="0" sz="1100" spc="-70">
                <a:latin typeface="Tahoma"/>
                <a:cs typeface="Tahoma"/>
              </a:rPr>
              <a:t>are </a:t>
            </a:r>
            <a:r>
              <a:rPr dirty="0" sz="1100" spc="-35">
                <a:latin typeface="Tahoma"/>
                <a:cs typeface="Tahoma"/>
              </a:rPr>
              <a:t>(largely) </a:t>
            </a:r>
            <a:r>
              <a:rPr dirty="0" sz="1100" spc="25">
                <a:latin typeface="Tahoma"/>
                <a:cs typeface="Tahoma"/>
              </a:rPr>
              <a:t>“flat”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sequential  </a:t>
            </a:r>
            <a:r>
              <a:rPr dirty="0" sz="1100" spc="-40">
                <a:latin typeface="Tahoma"/>
                <a:cs typeface="Tahoma"/>
              </a:rPr>
              <a:t>rather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hierarchical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14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921385">
              <a:lnSpc>
                <a:spcPct val="100000"/>
              </a:lnSpc>
              <a:spcBef>
                <a:spcPts val="105"/>
              </a:spcBef>
            </a:pP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The </a:t>
            </a: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intelligent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mathematical</a:t>
            </a:r>
            <a:r>
              <a:rPr dirty="0" sz="600" spc="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assistant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627771"/>
            <a:ext cx="32258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30"/>
              <a:t>The </a:t>
            </a:r>
            <a:r>
              <a:rPr dirty="0" sz="1400" spc="-15"/>
              <a:t>intelligent </a:t>
            </a:r>
            <a:r>
              <a:rPr dirty="0" sz="1400" spc="-10"/>
              <a:t>mathematical</a:t>
            </a:r>
            <a:r>
              <a:rPr dirty="0" sz="1400" spc="35"/>
              <a:t> </a:t>
            </a:r>
            <a:r>
              <a:rPr dirty="0" sz="1400" spc="-50"/>
              <a:t>assistant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100286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212900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76707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97711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089" y="2187143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2932" y="875637"/>
            <a:ext cx="2332355" cy="159194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35">
                <a:latin typeface="Tahoma"/>
                <a:cs typeface="Tahoma"/>
              </a:rPr>
              <a:t>symbolic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output</a:t>
            </a:r>
            <a:endParaRPr sz="1100">
              <a:latin typeface="Tahoma"/>
              <a:cs typeface="Tahoma"/>
            </a:endParaRPr>
          </a:p>
          <a:p>
            <a:pPr marL="12700" marR="257175">
              <a:lnSpc>
                <a:spcPct val="102600"/>
              </a:lnSpc>
              <a:spcBef>
                <a:spcPts val="300"/>
              </a:spcBef>
            </a:pPr>
            <a:r>
              <a:rPr dirty="0" sz="1100" spc="-30">
                <a:latin typeface="Tahoma"/>
                <a:cs typeface="Tahoma"/>
              </a:rPr>
              <a:t>Strong </a:t>
            </a:r>
            <a:r>
              <a:rPr dirty="0" sz="1100" spc="-40">
                <a:latin typeface="Tahoma"/>
                <a:cs typeface="Tahoma"/>
              </a:rPr>
              <a:t>basic </a:t>
            </a:r>
            <a:r>
              <a:rPr dirty="0" sz="1100" spc="-25">
                <a:latin typeface="Tahoma"/>
                <a:cs typeface="Tahoma"/>
              </a:rPr>
              <a:t>skills </a:t>
            </a:r>
            <a:r>
              <a:rPr dirty="0" sz="1100" spc="-10">
                <a:latin typeface="Tahoma"/>
                <a:cs typeface="Tahoma"/>
              </a:rPr>
              <a:t>(all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30">
                <a:latin typeface="Tahoma"/>
                <a:cs typeface="Tahoma"/>
              </a:rPr>
              <a:t>arithmetic  </a:t>
            </a:r>
            <a:r>
              <a:rPr dirty="0" sz="1100" spc="-40">
                <a:latin typeface="Tahoma"/>
                <a:cs typeface="Tahoma"/>
              </a:rPr>
              <a:t>through </a:t>
            </a:r>
            <a:r>
              <a:rPr dirty="0" sz="1100" spc="-45">
                <a:latin typeface="Tahoma"/>
                <a:cs typeface="Tahoma"/>
              </a:rPr>
              <a:t>college </a:t>
            </a:r>
            <a:r>
              <a:rPr dirty="0" sz="1100" spc="-35">
                <a:latin typeface="Tahoma"/>
                <a:cs typeface="Tahoma"/>
              </a:rPr>
              <a:t>calculus </a:t>
            </a:r>
            <a:r>
              <a:rPr dirty="0" sz="1100" spc="-50">
                <a:latin typeface="Tahoma"/>
                <a:cs typeface="Tahoma"/>
              </a:rPr>
              <a:t>and  </a:t>
            </a:r>
            <a:r>
              <a:rPr dirty="0" sz="1100" spc="-55">
                <a:latin typeface="Tahoma"/>
                <a:cs typeface="Tahoma"/>
              </a:rPr>
              <a:t>elementary </a:t>
            </a:r>
            <a:r>
              <a:rPr dirty="0" sz="1100" spc="-45">
                <a:latin typeface="Tahoma"/>
                <a:cs typeface="Tahoma"/>
              </a:rPr>
              <a:t>discrete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structures)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5">
                <a:latin typeface="Tahoma"/>
                <a:cs typeface="Tahoma"/>
              </a:rPr>
              <a:t>First </a:t>
            </a:r>
            <a:r>
              <a:rPr dirty="0" sz="1100" spc="-55">
                <a:latin typeface="Tahoma"/>
                <a:cs typeface="Tahoma"/>
              </a:rPr>
              <a:t>order </a:t>
            </a:r>
            <a:r>
              <a:rPr dirty="0" sz="1100" spc="-25">
                <a:latin typeface="Tahoma"/>
                <a:cs typeface="Tahoma"/>
              </a:rPr>
              <a:t>logic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capabilities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10">
                <a:latin typeface="Tahoma"/>
                <a:cs typeface="Tahoma"/>
              </a:rPr>
              <a:t>“patterning”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“symboling”</a:t>
            </a:r>
            <a:endParaRPr sz="1100">
              <a:latin typeface="Tahoma"/>
              <a:cs typeface="Tahoma"/>
            </a:endParaRPr>
          </a:p>
          <a:p>
            <a:pPr marL="12700" marR="370840">
              <a:lnSpc>
                <a:spcPct val="102699"/>
              </a:lnSpc>
              <a:spcBef>
                <a:spcPts val="300"/>
              </a:spcBef>
            </a:pPr>
            <a:r>
              <a:rPr dirty="0" sz="1100" spc="-40">
                <a:latin typeface="Tahoma"/>
                <a:cs typeface="Tahoma"/>
              </a:rPr>
              <a:t>Elementary </a:t>
            </a:r>
            <a:r>
              <a:rPr dirty="0" sz="1100" spc="-45">
                <a:latin typeface="Tahoma"/>
                <a:cs typeface="Tahoma"/>
              </a:rPr>
              <a:t>hypothesis generation 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testing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6329" y="3351784"/>
            <a:ext cx="104330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</a:rPr>
              <a:t>Tom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Carter </a:t>
            </a:r>
            <a:r>
              <a:rPr dirty="0" sz="600" spc="-25">
                <a:solidFill>
                  <a:srgbClr val="F2F2F2"/>
                </a:solidFill>
                <a:latin typeface="Verdana"/>
                <a:cs typeface="Verdana"/>
              </a:rPr>
              <a:t>(CSU</a:t>
            </a:r>
            <a:r>
              <a:rPr dirty="0" sz="600" spc="-100">
                <a:solidFill>
                  <a:srgbClr val="F2F2F2"/>
                </a:solidFill>
                <a:latin typeface="Verdana"/>
                <a:cs typeface="Verdana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</a:rPr>
              <a:t>Stanislaus)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28809" y="3351784"/>
            <a:ext cx="68135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55">
                <a:solidFill>
                  <a:srgbClr val="7A0000"/>
                </a:solidFill>
                <a:latin typeface="Verdana"/>
                <a:cs typeface="Verdana"/>
              </a:rPr>
              <a:t>December </a:t>
            </a:r>
            <a:r>
              <a:rPr dirty="0" sz="600" spc="-60">
                <a:solidFill>
                  <a:srgbClr val="7A0000"/>
                </a:solidFill>
                <a:latin typeface="Verdana"/>
                <a:cs typeface="Verdana"/>
              </a:rPr>
              <a:t>27,</a:t>
            </a:r>
            <a:r>
              <a:rPr dirty="0" sz="600" spc="1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2018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15</a:t>
            </a:r>
            <a:r>
              <a:rPr dirty="0" spc="-65"/>
              <a:t> </a:t>
            </a:r>
            <a:r>
              <a:rPr dirty="0" spc="45"/>
              <a:t>/</a:t>
            </a:r>
            <a:r>
              <a:rPr dirty="0" spc="-15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40017"/>
            <a:ext cx="4608195" cy="350520"/>
          </a:xfrm>
          <a:prstGeom prst="rect"/>
          <a:solidFill>
            <a:srgbClr val="F2F2F2"/>
          </a:solidFill>
        </p:spPr>
        <p:txBody>
          <a:bodyPr wrap="square" lIns="0" tIns="7683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605"/>
              </a:spcBef>
            </a:pPr>
            <a:r>
              <a:rPr dirty="0" sz="1400" spc="-10" b="0">
                <a:solidFill>
                  <a:srgbClr val="CC0000"/>
                </a:solidFill>
                <a:latin typeface="Tahoma"/>
                <a:cs typeface="Tahoma"/>
              </a:rPr>
              <a:t>Brief</a:t>
            </a:r>
            <a:r>
              <a:rPr dirty="0" sz="1400" spc="25" b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65" b="0">
                <a:solidFill>
                  <a:srgbClr val="CC0000"/>
                </a:solidFill>
                <a:latin typeface="Tahoma"/>
                <a:cs typeface="Tahoma"/>
              </a:rPr>
              <a:t>overview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280" y="754291"/>
            <a:ext cx="160096" cy="16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9743" y="726197"/>
            <a:ext cx="15709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6944" sz="1200" spc="-135">
                <a:solidFill>
                  <a:srgbClr val="EAEAF7"/>
                </a:solidFill>
                <a:latin typeface="Verdana"/>
                <a:cs typeface="Verdana"/>
              </a:rPr>
              <a:t>1 </a:t>
            </a:r>
            <a:r>
              <a:rPr dirty="0" sz="1100" spc="-50">
                <a:latin typeface="Tahoma"/>
                <a:cs typeface="Tahoma"/>
                <a:hlinkClick r:id="rId3" action="ppaction://hlinksldjump"/>
              </a:rPr>
              <a:t>General problem</a:t>
            </a:r>
            <a:r>
              <a:rPr dirty="0" sz="1100" spc="-6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40">
                <a:latin typeface="Tahoma"/>
                <a:cs typeface="Tahoma"/>
                <a:hlinkClick r:id="rId3" action="ppaction://hlinksldjump"/>
              </a:rPr>
              <a:t>solving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280" y="1051293"/>
            <a:ext cx="160096" cy="160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9743" y="1050631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173" y="1023199"/>
            <a:ext cx="1141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  <a:hlinkClick r:id="rId5" action="ppaction://hlinksldjump"/>
              </a:rPr>
              <a:t>Pattern</a:t>
            </a:r>
            <a:r>
              <a:rPr dirty="0" sz="1100" spc="-25"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5" action="ppaction://hlinksldjump"/>
              </a:rPr>
              <a:t>recognition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280" y="1348295"/>
            <a:ext cx="160096" cy="160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9743" y="1347633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173" y="1320201"/>
            <a:ext cx="1089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Tahoma"/>
                <a:cs typeface="Tahoma"/>
                <a:hlinkClick r:id="rId7" action="ppaction://hlinksldjump"/>
              </a:rPr>
              <a:t>Symbols </a:t>
            </a:r>
            <a:r>
              <a:rPr dirty="0" sz="1100" spc="-50">
                <a:latin typeface="Tahoma"/>
                <a:cs typeface="Tahoma"/>
                <a:hlinkClick r:id="rId7" action="ppaction://hlinksldjump"/>
              </a:rPr>
              <a:t>and</a:t>
            </a:r>
            <a:r>
              <a:rPr dirty="0" sz="1100" spc="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100" spc="-55">
                <a:latin typeface="Tahoma"/>
                <a:cs typeface="Tahoma"/>
                <a:hlinkClick r:id="rId7" action="ppaction://hlinksldjump"/>
              </a:rPr>
              <a:t>signs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280" y="1645297"/>
            <a:ext cx="160096" cy="16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9743" y="1644636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4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5173" y="1617204"/>
            <a:ext cx="1238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Tahoma"/>
                <a:cs typeface="Tahoma"/>
                <a:hlinkClick r:id="rId8" action="ppaction://hlinksldjump"/>
              </a:rPr>
              <a:t>Intelligent patterning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280" y="1942300"/>
            <a:ext cx="160096" cy="160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9743" y="1941651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5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5173" y="1914206"/>
            <a:ext cx="774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  <a:hlinkClick r:id="rId10" action="ppaction://hlinksldjump"/>
              </a:rPr>
              <a:t>Some</a:t>
            </a:r>
            <a:r>
              <a:rPr dirty="0" sz="1100" spc="-50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10" action="ppaction://hlinksldjump"/>
              </a:rPr>
              <a:t>history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280" y="2239314"/>
            <a:ext cx="160096" cy="160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9743" y="2211221"/>
            <a:ext cx="1621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6944" sz="1200" spc="-135">
                <a:solidFill>
                  <a:srgbClr val="EAEAF7"/>
                </a:solidFill>
                <a:latin typeface="Verdana"/>
                <a:cs typeface="Verdana"/>
              </a:rPr>
              <a:t>6 </a:t>
            </a:r>
            <a:r>
              <a:rPr dirty="0" sz="1100" spc="-15">
                <a:latin typeface="Tahoma"/>
                <a:cs typeface="Tahoma"/>
                <a:hlinkClick r:id="rId12" action="ppaction://hlinksldjump"/>
              </a:rPr>
              <a:t>Making </a:t>
            </a:r>
            <a:r>
              <a:rPr dirty="0" sz="1100" spc="-35">
                <a:latin typeface="Tahoma"/>
                <a:cs typeface="Tahoma"/>
                <a:hlinkClick r:id="rId12" action="ppaction://hlinksldjump"/>
              </a:rPr>
              <a:t>things </a:t>
            </a:r>
            <a:r>
              <a:rPr dirty="0" sz="1100" spc="-25">
                <a:latin typeface="Tahoma"/>
                <a:cs typeface="Tahoma"/>
                <a:hlinkClick r:id="rId12" action="ppaction://hlinksldjump"/>
              </a:rPr>
              <a:t>look</a:t>
            </a:r>
            <a:r>
              <a:rPr dirty="0" sz="1100">
                <a:latin typeface="Tahoma"/>
                <a:cs typeface="Tahoma"/>
                <a:hlinkClick r:id="rId12" action="ppaction://hlinksldjump"/>
              </a:rPr>
              <a:t> </a:t>
            </a:r>
            <a:r>
              <a:rPr dirty="0" sz="1100" spc="-25">
                <a:latin typeface="Tahoma"/>
                <a:cs typeface="Tahoma"/>
                <a:hlinkClick r:id="rId12" action="ppaction://hlinksldjump"/>
              </a:rPr>
              <a:t>right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9280" y="2536317"/>
            <a:ext cx="160096" cy="160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9743" y="2535655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7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5173" y="2508223"/>
            <a:ext cx="2007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Tahoma"/>
                <a:cs typeface="Tahoma"/>
                <a:hlinkClick r:id="rId13" action="ppaction://hlinksldjump"/>
              </a:rPr>
              <a:t>What’s </a:t>
            </a:r>
            <a:r>
              <a:rPr dirty="0" sz="1100" spc="-55">
                <a:latin typeface="Tahoma"/>
                <a:cs typeface="Tahoma"/>
                <a:hlinkClick r:id="rId13" action="ppaction://hlinksldjump"/>
              </a:rPr>
              <a:t>wrong </a:t>
            </a:r>
            <a:r>
              <a:rPr dirty="0" sz="1100" spc="-25">
                <a:latin typeface="Tahoma"/>
                <a:cs typeface="Tahoma"/>
                <a:hlinkClick r:id="rId13" action="ppaction://hlinksldjump"/>
              </a:rPr>
              <a:t>in </a:t>
            </a:r>
            <a:r>
              <a:rPr dirty="0" sz="1100" spc="-35">
                <a:latin typeface="Tahoma"/>
                <a:cs typeface="Tahoma"/>
                <a:hlinkClick r:id="rId13" action="ppaction://hlinksldjump"/>
              </a:rPr>
              <a:t>computing</a:t>
            </a:r>
            <a:r>
              <a:rPr dirty="0" sz="1100" spc="12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13" action="ppaction://hlinksldjump"/>
              </a:rPr>
              <a:t>today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280" y="2833319"/>
            <a:ext cx="160096" cy="160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29743" y="2832657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8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5173" y="2805225"/>
            <a:ext cx="2238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  <a:hlinkClick r:id="rId14" action="ppaction://hlinksldjump"/>
              </a:rPr>
              <a:t>The </a:t>
            </a:r>
            <a:r>
              <a:rPr dirty="0" sz="1100" spc="-25">
                <a:latin typeface="Tahoma"/>
                <a:cs typeface="Tahoma"/>
                <a:hlinkClick r:id="rId14" action="ppaction://hlinksldjump"/>
              </a:rPr>
              <a:t>intelligent </a:t>
            </a:r>
            <a:r>
              <a:rPr dirty="0" sz="1100" spc="-35">
                <a:latin typeface="Tahoma"/>
                <a:cs typeface="Tahoma"/>
                <a:hlinkClick r:id="rId14" action="ppaction://hlinksldjump"/>
              </a:rPr>
              <a:t>mathematical</a:t>
            </a:r>
            <a:r>
              <a:rPr dirty="0" sz="1100" spc="110"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1100" spc="-40">
                <a:latin typeface="Tahoma"/>
                <a:cs typeface="Tahoma"/>
                <a:hlinkClick r:id="rId14" action="ppaction://hlinksldjump"/>
              </a:rPr>
              <a:t>assistant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14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14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432560">
              <a:lnSpc>
                <a:spcPct val="100000"/>
              </a:lnSpc>
              <a:spcBef>
                <a:spcPts val="105"/>
              </a:spcBef>
            </a:pP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General problem</a:t>
            </a:r>
            <a:r>
              <a:rPr dirty="0" sz="600" spc="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solving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2646" y="536597"/>
            <a:ext cx="202057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5"/>
              <a:t>General </a:t>
            </a:r>
            <a:r>
              <a:rPr dirty="0" sz="1400" spc="-45"/>
              <a:t>problem</a:t>
            </a:r>
            <a:r>
              <a:rPr dirty="0" sz="1400" spc="-95"/>
              <a:t> </a:t>
            </a:r>
            <a:r>
              <a:rPr dirty="0" sz="1400" spc="-70"/>
              <a:t>solving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9145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807998"/>
            <a:ext cx="1753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 b="1">
                <a:latin typeface="Arial"/>
                <a:cs typeface="Arial"/>
              </a:rPr>
              <a:t>Understanding </a:t>
            </a:r>
            <a:r>
              <a:rPr dirty="0" sz="1100" spc="-15" b="1">
                <a:latin typeface="Arial"/>
                <a:cs typeface="Arial"/>
              </a:rPr>
              <a:t>the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5" b="1">
                <a:latin typeface="Arial"/>
                <a:cs typeface="Arial"/>
              </a:rPr>
              <a:t>problem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108" y="1042717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4352" y="1029797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346387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333454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108" y="1650044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4352" y="1637111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108" y="1801872"/>
            <a:ext cx="114214" cy="1142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4352" y="1788939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0021" y="997158"/>
            <a:ext cx="2129155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9083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ahoma"/>
                <a:cs typeface="Tahoma"/>
              </a:rPr>
              <a:t>Problem </a:t>
            </a:r>
            <a:r>
              <a:rPr dirty="0" sz="1000" spc="-30">
                <a:latin typeface="Tahoma"/>
                <a:cs typeface="Tahoma"/>
              </a:rPr>
              <a:t>context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5">
                <a:latin typeface="Tahoma"/>
                <a:cs typeface="Tahoma"/>
              </a:rPr>
              <a:t>statement </a:t>
            </a:r>
            <a:r>
              <a:rPr dirty="0" sz="1000" spc="-30">
                <a:latin typeface="Tahoma"/>
                <a:cs typeface="Tahoma"/>
              </a:rPr>
              <a:t>of 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0"/>
              </a:spcBef>
            </a:pPr>
            <a:r>
              <a:rPr dirty="0" sz="1000" spc="-25">
                <a:latin typeface="Tahoma"/>
                <a:cs typeface="Tahoma"/>
              </a:rPr>
              <a:t>Solving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20">
                <a:latin typeface="Tahoma"/>
                <a:cs typeface="Tahoma"/>
              </a:rPr>
              <a:t>right </a:t>
            </a:r>
            <a:r>
              <a:rPr dirty="0" sz="1000" spc="-45">
                <a:latin typeface="Tahoma"/>
                <a:cs typeface="Tahoma"/>
              </a:rPr>
              <a:t>problem </a:t>
            </a:r>
            <a:r>
              <a:rPr dirty="0" sz="1000" spc="-25">
                <a:latin typeface="Tahoma"/>
                <a:cs typeface="Tahoma"/>
              </a:rPr>
              <a:t>(ill-posed </a:t>
            </a:r>
            <a:r>
              <a:rPr dirty="0" sz="1000" spc="-45">
                <a:latin typeface="Tahoma"/>
                <a:cs typeface="Tahoma"/>
              </a:rPr>
              <a:t>and  </a:t>
            </a:r>
            <a:r>
              <a:rPr dirty="0" sz="1000" spc="-25">
                <a:latin typeface="Tahoma"/>
                <a:cs typeface="Tahoma"/>
              </a:rPr>
              <a:t>ill-conditioned </a:t>
            </a:r>
            <a:r>
              <a:rPr dirty="0" sz="1000" spc="-40">
                <a:latin typeface="Tahoma"/>
                <a:cs typeface="Tahoma"/>
              </a:rPr>
              <a:t>problems)  </a:t>
            </a:r>
            <a:r>
              <a:rPr dirty="0" sz="1000" spc="-30">
                <a:latin typeface="Tahoma"/>
                <a:cs typeface="Tahoma"/>
              </a:rPr>
              <a:t>Preconceptions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45"/>
              </a:lnSpc>
            </a:pPr>
            <a:r>
              <a:rPr dirty="0" sz="1000" spc="-45">
                <a:latin typeface="Tahoma"/>
                <a:cs typeface="Tahoma"/>
              </a:rPr>
              <a:t>Language and </a:t>
            </a:r>
            <a:r>
              <a:rPr dirty="0" sz="1000" spc="-30">
                <a:latin typeface="Tahoma"/>
                <a:cs typeface="Tahoma"/>
              </a:rPr>
              <a:t>restating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7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1089" y="201752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02932" y="1934069"/>
            <a:ext cx="1451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b="1">
                <a:latin typeface="Arial"/>
                <a:cs typeface="Arial"/>
              </a:rPr>
              <a:t>The </a:t>
            </a:r>
            <a:r>
              <a:rPr dirty="0" sz="1100" spc="-45" b="1">
                <a:latin typeface="Arial"/>
                <a:cs typeface="Arial"/>
              </a:rPr>
              <a:t>role </a:t>
            </a:r>
            <a:r>
              <a:rPr dirty="0" sz="1100" spc="-40" b="1">
                <a:latin typeface="Arial"/>
                <a:cs typeface="Arial"/>
              </a:rPr>
              <a:t>of</a:t>
            </a:r>
            <a:r>
              <a:rPr dirty="0" sz="1100" spc="35" b="1">
                <a:latin typeface="Arial"/>
                <a:cs typeface="Arial"/>
              </a:rPr>
              <a:t> </a:t>
            </a:r>
            <a:r>
              <a:rPr dirty="0" sz="1100" spc="-55" b="1">
                <a:latin typeface="Arial"/>
                <a:cs typeface="Arial"/>
              </a:rPr>
              <a:t>experience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0108" y="2168801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34352" y="215586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0108" y="2320629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4352" y="2307696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0108" y="247245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34352" y="245952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0021" y="2123229"/>
            <a:ext cx="157734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ahoma"/>
                <a:cs typeface="Tahoma"/>
              </a:rPr>
              <a:t>Similar </a:t>
            </a:r>
            <a:r>
              <a:rPr dirty="0" sz="1000" spc="-50">
                <a:latin typeface="Tahoma"/>
                <a:cs typeface="Tahoma"/>
              </a:rPr>
              <a:t>problems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40">
                <a:latin typeface="Tahoma"/>
                <a:cs typeface="Tahoma"/>
              </a:rPr>
              <a:t>analogy  </a:t>
            </a:r>
            <a:r>
              <a:rPr dirty="0" sz="1000" spc="-30">
                <a:latin typeface="Tahoma"/>
                <a:cs typeface="Tahoma"/>
              </a:rPr>
              <a:t>Appropriate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tools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dirty="0" sz="1000" spc="-20">
                <a:latin typeface="Tahoma"/>
                <a:cs typeface="Tahoma"/>
              </a:rPr>
              <a:t>Specific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experience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9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9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432560">
              <a:lnSpc>
                <a:spcPct val="100000"/>
              </a:lnSpc>
              <a:spcBef>
                <a:spcPts val="105"/>
              </a:spcBef>
            </a:pP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General problem</a:t>
            </a:r>
            <a:r>
              <a:rPr dirty="0" sz="600" spc="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solving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90966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932" y="826210"/>
            <a:ext cx="135318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5"/>
              <a:t>Three </a:t>
            </a:r>
            <a:r>
              <a:rPr dirty="0" spc="-75"/>
              <a:t>basic</a:t>
            </a:r>
            <a:r>
              <a:rPr dirty="0" spc="-135"/>
              <a:t> </a:t>
            </a:r>
            <a:r>
              <a:rPr dirty="0" spc="-50"/>
              <a:t>methods</a:t>
            </a:r>
          </a:p>
        </p:txBody>
      </p:sp>
      <p:sp>
        <p:nvSpPr>
          <p:cNvPr id="6" name="object 6"/>
          <p:cNvSpPr/>
          <p:nvPr/>
        </p:nvSpPr>
        <p:spPr>
          <a:xfrm>
            <a:off x="510108" y="1060942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352" y="1048009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08" y="1212770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352" y="1199837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108" y="1364599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352" y="135167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034" y="1015370"/>
            <a:ext cx="887094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ahoma"/>
                <a:cs typeface="Tahoma"/>
              </a:rPr>
              <a:t>Plug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0">
                <a:latin typeface="Tahoma"/>
                <a:cs typeface="Tahoma"/>
              </a:rPr>
              <a:t>grind  </a:t>
            </a:r>
            <a:r>
              <a:rPr dirty="0" sz="1000" spc="-60">
                <a:latin typeface="Tahoma"/>
                <a:cs typeface="Tahoma"/>
              </a:rPr>
              <a:t>Guess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55">
                <a:latin typeface="Tahoma"/>
                <a:cs typeface="Tahoma"/>
              </a:rPr>
              <a:t>prove  </a:t>
            </a:r>
            <a:r>
              <a:rPr dirty="0" sz="1000" spc="-10">
                <a:latin typeface="Tahoma"/>
                <a:cs typeface="Tahoma"/>
              </a:rPr>
              <a:t>Look </a:t>
            </a:r>
            <a:r>
              <a:rPr dirty="0" sz="1000" spc="15">
                <a:latin typeface="Tahoma"/>
                <a:cs typeface="Tahoma"/>
              </a:rPr>
              <a:t>it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up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1089" y="158024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2932" y="1496795"/>
            <a:ext cx="2195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 b="1">
                <a:latin typeface="Arial"/>
                <a:cs typeface="Arial"/>
              </a:rPr>
              <a:t>Hypothesis </a:t>
            </a:r>
            <a:r>
              <a:rPr dirty="0" sz="1100" spc="-40" b="1">
                <a:latin typeface="Arial"/>
                <a:cs typeface="Arial"/>
              </a:rPr>
              <a:t>generation </a:t>
            </a:r>
            <a:r>
              <a:rPr dirty="0" sz="1100" spc="-55" b="1">
                <a:latin typeface="Arial"/>
                <a:cs typeface="Arial"/>
              </a:rPr>
              <a:t>and</a:t>
            </a:r>
            <a:r>
              <a:rPr dirty="0" sz="1100" spc="-190" b="1">
                <a:latin typeface="Arial"/>
                <a:cs typeface="Arial"/>
              </a:rPr>
              <a:t> </a:t>
            </a:r>
            <a:r>
              <a:rPr dirty="0" sz="1100" spc="-35" b="1">
                <a:latin typeface="Arial"/>
                <a:cs typeface="Arial"/>
              </a:rPr>
              <a:t>testing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108" y="1731527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4352" y="1718594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108" y="1883355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4352" y="187042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0108" y="2035184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0108" y="2187013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4352" y="2022264"/>
            <a:ext cx="6604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021" y="1685955"/>
            <a:ext cx="276987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ahoma"/>
                <a:cs typeface="Tahoma"/>
              </a:rPr>
              <a:t>Flexibility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50">
                <a:latin typeface="Tahoma"/>
                <a:cs typeface="Tahoma"/>
              </a:rPr>
              <a:t>freedom </a:t>
            </a:r>
            <a:r>
              <a:rPr dirty="0" sz="1000" spc="85">
                <a:latin typeface="Tahoma"/>
                <a:cs typeface="Tahoma"/>
              </a:rPr>
              <a:t>— </a:t>
            </a:r>
            <a:r>
              <a:rPr dirty="0" sz="1000" spc="-35">
                <a:latin typeface="Tahoma"/>
                <a:cs typeface="Tahoma"/>
              </a:rPr>
              <a:t>willingness </a:t>
            </a:r>
            <a:r>
              <a:rPr dirty="0" sz="1000" spc="-10">
                <a:latin typeface="Tahoma"/>
                <a:cs typeface="Tahoma"/>
              </a:rPr>
              <a:t>to </a:t>
            </a:r>
            <a:r>
              <a:rPr dirty="0" sz="1000" spc="-15">
                <a:latin typeface="Tahoma"/>
                <a:cs typeface="Tahoma"/>
              </a:rPr>
              <a:t>try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15">
                <a:latin typeface="Tahoma"/>
                <a:cs typeface="Tahoma"/>
              </a:rPr>
              <a:t>fail  </a:t>
            </a:r>
            <a:r>
              <a:rPr dirty="0" sz="1000" spc="-30">
                <a:latin typeface="Tahoma"/>
                <a:cs typeface="Tahoma"/>
              </a:rPr>
              <a:t>Recognizing </a:t>
            </a:r>
            <a:r>
              <a:rPr dirty="0" sz="1000" spc="-25">
                <a:latin typeface="Tahoma"/>
                <a:cs typeface="Tahoma"/>
              </a:rPr>
              <a:t>blind </a:t>
            </a:r>
            <a:r>
              <a:rPr dirty="0" sz="1000" spc="-35">
                <a:latin typeface="Tahoma"/>
                <a:cs typeface="Tahoma"/>
              </a:rPr>
              <a:t>alleys,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45">
                <a:latin typeface="Tahoma"/>
                <a:cs typeface="Tahoma"/>
              </a:rPr>
              <a:t>value </a:t>
            </a:r>
            <a:r>
              <a:rPr dirty="0" sz="1000" spc="-30">
                <a:latin typeface="Tahoma"/>
                <a:cs typeface="Tahoma"/>
              </a:rPr>
              <a:t>of </a:t>
            </a:r>
            <a:r>
              <a:rPr dirty="0" sz="1000" spc="-40">
                <a:latin typeface="Tahoma"/>
                <a:cs typeface="Tahoma"/>
              </a:rPr>
              <a:t>exploring  </a:t>
            </a:r>
            <a:r>
              <a:rPr dirty="0" sz="1000" spc="-30">
                <a:latin typeface="Tahoma"/>
                <a:cs typeface="Tahoma"/>
              </a:rPr>
              <a:t>Appropriate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hypotheses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85"/>
              </a:lnSpc>
            </a:pPr>
            <a:r>
              <a:rPr dirty="0" sz="1000" spc="-20">
                <a:latin typeface="Tahoma"/>
                <a:cs typeface="Tahoma"/>
              </a:rPr>
              <a:t>Lateral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thinking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1432560">
              <a:lnSpc>
                <a:spcPct val="100000"/>
              </a:lnSpc>
              <a:spcBef>
                <a:spcPts val="105"/>
              </a:spcBef>
            </a:pPr>
            <a:r>
              <a:rPr dirty="0" sz="600" spc="-5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General problem</a:t>
            </a:r>
            <a:r>
              <a:rPr dirty="0" sz="600" spc="3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solving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2386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55"/>
              <a:t>Recognizing</a:t>
            </a:r>
            <a:r>
              <a:rPr dirty="0" spc="55"/>
              <a:t> </a:t>
            </a:r>
            <a:r>
              <a:rPr dirty="0" spc="-65"/>
              <a:t>solutions</a:t>
            </a:r>
          </a:p>
        </p:txBody>
      </p:sp>
      <p:sp>
        <p:nvSpPr>
          <p:cNvPr id="6" name="object 6"/>
          <p:cNvSpPr/>
          <p:nvPr/>
        </p:nvSpPr>
        <p:spPr>
          <a:xfrm>
            <a:off x="510108" y="1389910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352" y="1376977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08" y="154173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352" y="152880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108" y="1693567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352" y="1680634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034" y="1344338"/>
            <a:ext cx="364236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968500">
              <a:lnSpc>
                <a:spcPct val="100000"/>
              </a:lnSpc>
              <a:spcBef>
                <a:spcPts val="95"/>
              </a:spcBef>
            </a:pPr>
            <a:r>
              <a:rPr dirty="0" sz="1000" spc="85">
                <a:latin typeface="Tahoma"/>
                <a:cs typeface="Tahoma"/>
              </a:rPr>
              <a:t>“A” </a:t>
            </a:r>
            <a:r>
              <a:rPr dirty="0" sz="1000" spc="-25">
                <a:latin typeface="Tahoma"/>
                <a:cs typeface="Tahoma"/>
              </a:rPr>
              <a:t>solution </a:t>
            </a:r>
            <a:r>
              <a:rPr dirty="0" sz="1000" spc="-45">
                <a:latin typeface="Tahoma"/>
                <a:cs typeface="Tahoma"/>
              </a:rPr>
              <a:t>vs. </a:t>
            </a:r>
            <a:r>
              <a:rPr dirty="0" sz="1000" spc="15">
                <a:latin typeface="Tahoma"/>
                <a:cs typeface="Tahoma"/>
              </a:rPr>
              <a:t>“the” </a:t>
            </a:r>
            <a:r>
              <a:rPr dirty="0" sz="1000" spc="-25">
                <a:latin typeface="Tahoma"/>
                <a:cs typeface="Tahoma"/>
              </a:rPr>
              <a:t>solution  </a:t>
            </a:r>
            <a:r>
              <a:rPr dirty="0" sz="1000" spc="-30">
                <a:latin typeface="Tahoma"/>
                <a:cs typeface="Tahoma"/>
              </a:rPr>
              <a:t>Useful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solutions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dirty="0" sz="1000" spc="-35">
                <a:latin typeface="Tahoma"/>
                <a:cs typeface="Tahoma"/>
              </a:rPr>
              <a:t>When </a:t>
            </a:r>
            <a:r>
              <a:rPr dirty="0" sz="1000" spc="-50">
                <a:latin typeface="Tahoma"/>
                <a:cs typeface="Tahoma"/>
              </a:rPr>
              <a:t>a </a:t>
            </a:r>
            <a:r>
              <a:rPr dirty="0" sz="1000" spc="-5">
                <a:latin typeface="Tahoma"/>
                <a:cs typeface="Tahoma"/>
              </a:rPr>
              <a:t>“solution” </a:t>
            </a:r>
            <a:r>
              <a:rPr dirty="0" sz="1000" spc="-50">
                <a:latin typeface="Tahoma"/>
                <a:cs typeface="Tahoma"/>
              </a:rPr>
              <a:t>solves an </a:t>
            </a:r>
            <a:r>
              <a:rPr dirty="0" sz="1000" spc="-45">
                <a:latin typeface="Tahoma"/>
                <a:cs typeface="Tahoma"/>
              </a:rPr>
              <a:t>un-posed, </a:t>
            </a:r>
            <a:r>
              <a:rPr dirty="0" sz="1000" spc="-20">
                <a:latin typeface="Tahoma"/>
                <a:cs typeface="Tahoma"/>
              </a:rPr>
              <a:t>but </a:t>
            </a:r>
            <a:r>
              <a:rPr dirty="0" sz="1000" spc="-60">
                <a:latin typeface="Tahoma"/>
                <a:cs typeface="Tahoma"/>
              </a:rPr>
              <a:t>more </a:t>
            </a:r>
            <a:r>
              <a:rPr dirty="0" sz="1000" spc="-25">
                <a:latin typeface="Tahoma"/>
                <a:cs typeface="Tahoma"/>
              </a:rPr>
              <a:t>significant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74926"/>
            <a:ext cx="16427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</a:t>
            </a:r>
            <a:r>
              <a:rPr dirty="0" sz="1400" spc="80"/>
              <a:t> </a:t>
            </a:r>
            <a:r>
              <a:rPr dirty="0" sz="1400" spc="-35"/>
              <a:t>recognition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5002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23212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61423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182426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089" y="220637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1089" y="2416403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02932" y="766570"/>
            <a:ext cx="2543175" cy="193040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788670">
              <a:lnSpc>
                <a:spcPct val="102600"/>
              </a:lnSpc>
              <a:spcBef>
                <a:spcPts val="55"/>
              </a:spcBef>
            </a:pPr>
            <a:r>
              <a:rPr dirty="0" sz="1100" spc="-75">
                <a:latin typeface="Tahoma"/>
                <a:cs typeface="Tahoma"/>
              </a:rPr>
              <a:t>Images </a:t>
            </a:r>
            <a:r>
              <a:rPr dirty="0" sz="1100" spc="-15">
                <a:latin typeface="Tahoma"/>
                <a:cs typeface="Tahoma"/>
              </a:rPr>
              <a:t>(“visual </a:t>
            </a:r>
            <a:r>
              <a:rPr dirty="0" sz="1100" spc="-20">
                <a:latin typeface="Tahoma"/>
                <a:cs typeface="Tahoma"/>
              </a:rPr>
              <a:t>patterns”) </a:t>
            </a:r>
            <a:r>
              <a:rPr dirty="0" sz="1100" spc="-50">
                <a:latin typeface="Tahoma"/>
                <a:cs typeface="Tahoma"/>
              </a:rPr>
              <a:t>vs.  </a:t>
            </a:r>
            <a:r>
              <a:rPr dirty="0" sz="1100" spc="-5">
                <a:latin typeface="Tahoma"/>
                <a:cs typeface="Tahoma"/>
              </a:rPr>
              <a:t>“syntactic”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patterns</a:t>
            </a:r>
            <a:endParaRPr sz="1100">
              <a:latin typeface="Tahoma"/>
              <a:cs typeface="Tahoma"/>
            </a:endParaRPr>
          </a:p>
          <a:p>
            <a:pPr marL="12700" marR="392430">
              <a:lnSpc>
                <a:spcPct val="102699"/>
              </a:lnSpc>
              <a:spcBef>
                <a:spcPts val="300"/>
              </a:spcBef>
            </a:pPr>
            <a:r>
              <a:rPr dirty="0" sz="1100" spc="-3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 </a:t>
            </a:r>
            <a:r>
              <a:rPr dirty="0" sz="1100" spc="-35">
                <a:latin typeface="Tahoma"/>
                <a:cs typeface="Tahoma"/>
              </a:rPr>
              <a:t>pattern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labels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25">
                <a:latin typeface="Tahoma"/>
                <a:cs typeface="Tahoma"/>
              </a:rPr>
              <a:t>Patterns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symbols</a:t>
            </a:r>
            <a:endParaRPr sz="1100">
              <a:latin typeface="Tahoma"/>
              <a:cs typeface="Tahoma"/>
            </a:endParaRPr>
          </a:p>
          <a:p>
            <a:pPr marL="12700" marR="250825">
              <a:lnSpc>
                <a:spcPct val="102699"/>
              </a:lnSpc>
              <a:spcBef>
                <a:spcPts val="300"/>
              </a:spcBef>
            </a:pPr>
            <a:r>
              <a:rPr dirty="0" sz="1100" spc="-40">
                <a:latin typeface="Tahoma"/>
                <a:cs typeface="Tahoma"/>
              </a:rPr>
              <a:t>Hierarchies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 </a:t>
            </a:r>
            <a:r>
              <a:rPr dirty="0" sz="1100" spc="-25">
                <a:latin typeface="Tahoma"/>
                <a:cs typeface="Tahoma"/>
              </a:rPr>
              <a:t>tools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40">
                <a:latin typeface="Tahoma"/>
                <a:cs typeface="Tahoma"/>
              </a:rPr>
              <a:t>recognizing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patterns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20">
                <a:latin typeface="Tahoma"/>
                <a:cs typeface="Tahoma"/>
              </a:rPr>
              <a:t>Pattern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manipulation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40">
                <a:latin typeface="Tahoma"/>
                <a:cs typeface="Tahoma"/>
              </a:rPr>
              <a:t>Learning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50">
                <a:latin typeface="Tahoma"/>
                <a:cs typeface="Tahoma"/>
              </a:rPr>
              <a:t>recognize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35">
                <a:latin typeface="Tahoma"/>
                <a:cs typeface="Tahoma"/>
              </a:rPr>
              <a:t>pattern  recognition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learning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25130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0022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716774"/>
            <a:ext cx="2529205" cy="36385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7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25130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0022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18233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716774"/>
            <a:ext cx="2529205" cy="7461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7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140335"/>
          </a:xfrm>
          <a:prstGeom prst="rect">
            <a:avLst/>
          </a:prstGeom>
          <a:solidFill>
            <a:srgbClr val="A3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5"/>
              </a:spcBef>
            </a:pPr>
            <a:r>
              <a:rPr dirty="0" sz="600" spc="-3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Pattern</a:t>
            </a:r>
            <a:r>
              <a:rPr dirty="0" sz="600" spc="-65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 </a:t>
            </a:r>
            <a:r>
              <a:rPr dirty="0" sz="600" spc="-40">
                <a:solidFill>
                  <a:srgbClr val="F2F2F2"/>
                </a:solidFill>
                <a:latin typeface="Verdana"/>
                <a:cs typeface="Verdana"/>
                <a:hlinkClick r:id="rId2" action="ppaction://hlinksldjump"/>
              </a:rPr>
              <a:t>recognition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844" y="425130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281089" y="80022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18233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15644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716774"/>
            <a:ext cx="2529205" cy="11283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99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5"/>
              <a:t>Tom Carter </a:t>
            </a:r>
            <a:r>
              <a:rPr dirty="0" spc="-25"/>
              <a:t>(CSU</a:t>
            </a:r>
            <a:r>
              <a:rPr dirty="0" spc="-80"/>
              <a:t> </a:t>
            </a:r>
            <a:r>
              <a:rPr dirty="0" spc="-45"/>
              <a:t>Stanislaus)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55"/>
              <a:t>December </a:t>
            </a:r>
            <a:r>
              <a:rPr dirty="0" spc="-60"/>
              <a:t>27,</a:t>
            </a:r>
            <a:r>
              <a:rPr dirty="0" spc="5"/>
              <a:t> </a:t>
            </a:r>
            <a:r>
              <a:rPr dirty="0" spc="-65"/>
              <a:t>2018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7 </a:t>
            </a:r>
            <a:r>
              <a:rPr dirty="0" sz="600" spc="45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dirty="0" sz="600" spc="-15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Tom Carter</dc:creator>
  <dc:title>Intelligent Patterning - and problem solving</dc:title>
  <dcterms:created xsi:type="dcterms:W3CDTF">2018-12-27T20:30:08Z</dcterms:created>
  <dcterms:modified xsi:type="dcterms:W3CDTF">2018-12-27T20:30:08Z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2018-12-27T00:00:00Z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2018-12-27T00:00:00Z</vt:filetime>
  </property>
</Properties>
</file>