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jpg" ContentType="image/jpg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5844" y="341119"/>
            <a:ext cx="4358411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46680" y="32615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967063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3144865" y="3257613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305695" y="327169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316186" y="326142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326347" y="325126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24252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606877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517976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594177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606877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594177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606877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86964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882340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882340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793439" y="3257613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86964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388234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4145090" y="325126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4157790" y="32639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4157790" y="32766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4145090" y="32893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4157790" y="3302063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451033" y="3281743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423969" y="325524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344352" y="325126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329112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4496754" y="325126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400" y="0"/>
                </a:lnTo>
                <a:lnTo>
                  <a:pt x="35262" y="2004"/>
                </a:lnTo>
                <a:lnTo>
                  <a:pt x="43339" y="7461"/>
                </a:lnTo>
                <a:lnTo>
                  <a:pt x="48796" y="15537"/>
                </a:lnTo>
                <a:lnTo>
                  <a:pt x="5080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532315" y="3269043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2932" y="1071167"/>
            <a:ext cx="1385570" cy="1917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844" y="893240"/>
            <a:ext cx="3798570" cy="88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69144" y="3351784"/>
            <a:ext cx="680720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46329" y="3351784"/>
            <a:ext cx="1043940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F2F2F2"/>
                </a:solidFill>
                <a:latin typeface="Lucida Sans Unicode"/>
                <a:cs typeface="Lucida Sans Unicode"/>
              </a:defRPr>
            </a:lvl1pPr>
          </a:lstStyle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259599" y="3351784"/>
            <a:ext cx="294004" cy="102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A0000"/>
                </a:solidFill>
                <a:latin typeface="Lucida Sans Unicode"/>
                <a:cs typeface="Lucida Sans Unicode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" Target="slide19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slide" Target="slide1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1.png"/><Relationship Id="rId4" Type="http://schemas.openxmlformats.org/officeDocument/2006/relationships/image" Target="../media/image21.png"/><Relationship Id="rId5" Type="http://schemas.openxmlformats.org/officeDocument/2006/relationships/slide" Target="slide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9.png"/><Relationship Id="rId4" Type="http://schemas.openxmlformats.org/officeDocument/2006/relationships/slide" Target="slide1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9.png"/><Relationship Id="rId4" Type="http://schemas.openxmlformats.org/officeDocument/2006/relationships/image" Target="../media/image22.png"/><Relationship Id="rId5" Type="http://schemas.openxmlformats.org/officeDocument/2006/relationships/image" Target="../media/image13.png"/><Relationship Id="rId6" Type="http://schemas.openxmlformats.org/officeDocument/2006/relationships/slide" Target="slide1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" Target="slide1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3.jpg"/><Relationship Id="rId3" Type="http://schemas.openxmlformats.org/officeDocument/2006/relationships/slide" Target="slide1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slide" Target="slide1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slide" Target="slide3.xml"/><Relationship Id="rId4" Type="http://schemas.openxmlformats.org/officeDocument/2006/relationships/image" Target="../media/image5.png"/><Relationship Id="rId5" Type="http://schemas.openxmlformats.org/officeDocument/2006/relationships/slide" Target="slide6.xml"/><Relationship Id="rId6" Type="http://schemas.openxmlformats.org/officeDocument/2006/relationships/slide" Target="slide12.xml"/><Relationship Id="rId7" Type="http://schemas.openxmlformats.org/officeDocument/2006/relationships/slide" Target="slide13.xml"/><Relationship Id="rId8" Type="http://schemas.openxmlformats.org/officeDocument/2006/relationships/image" Target="../media/image6.png"/><Relationship Id="rId9" Type="http://schemas.openxmlformats.org/officeDocument/2006/relationships/slide" Target="slide14.xml"/><Relationship Id="rId10" Type="http://schemas.openxmlformats.org/officeDocument/2006/relationships/slide" Target="slide15.xml"/><Relationship Id="rId11" Type="http://schemas.openxmlformats.org/officeDocument/2006/relationships/slide" Target="slide18.xml"/><Relationship Id="rId12" Type="http://schemas.openxmlformats.org/officeDocument/2006/relationships/image" Target="../media/image7.png"/><Relationship Id="rId13" Type="http://schemas.openxmlformats.org/officeDocument/2006/relationships/slide" Target="slide1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slide" Target="slide19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slide" Target="slide19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slide" Target="slide19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20.png"/><Relationship Id="rId4" Type="http://schemas.openxmlformats.org/officeDocument/2006/relationships/image" Target="../media/image13.png"/><Relationship Id="rId5" Type="http://schemas.openxmlformats.org/officeDocument/2006/relationships/slide" Target="slide19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Relationship Id="rId3" Type="http://schemas.openxmlformats.org/officeDocument/2006/relationships/slide" Target="slide1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Relationship Id="rId3" Type="http://schemas.openxmlformats.org/officeDocument/2006/relationships/image" Target="../media/image11.png"/><Relationship Id="rId4" Type="http://schemas.openxmlformats.org/officeDocument/2006/relationships/slide" Target="slide1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743" y="827823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5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4432566" y="82384"/>
                </a:lnTo>
                <a:lnTo>
                  <a:pt x="4432566" y="50800"/>
                </a:lnTo>
                <a:lnTo>
                  <a:pt x="4428558" y="31075"/>
                </a:lnTo>
                <a:lnTo>
                  <a:pt x="4417643" y="14922"/>
                </a:lnTo>
                <a:lnTo>
                  <a:pt x="4401490" y="4008"/>
                </a:lnTo>
                <a:lnTo>
                  <a:pt x="4381765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38544" y="1362164"/>
            <a:ext cx="101600" cy="10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9344" y="1349463"/>
            <a:ext cx="4381715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20310" y="878382"/>
            <a:ext cx="50749" cy="4837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7743" y="872246"/>
            <a:ext cx="4432935" cy="541020"/>
          </a:xfrm>
          <a:custGeom>
            <a:avLst/>
            <a:gdLst/>
            <a:ahLst/>
            <a:cxnLst/>
            <a:rect l="l" t="t" r="r" b="b"/>
            <a:pathLst>
              <a:path w="4432935" h="541019">
                <a:moveTo>
                  <a:pt x="4432566" y="0"/>
                </a:moveTo>
                <a:lnTo>
                  <a:pt x="0" y="0"/>
                </a:lnTo>
                <a:lnTo>
                  <a:pt x="0" y="489917"/>
                </a:lnTo>
                <a:lnTo>
                  <a:pt x="4008" y="509642"/>
                </a:lnTo>
                <a:lnTo>
                  <a:pt x="14922" y="525795"/>
                </a:lnTo>
                <a:lnTo>
                  <a:pt x="31075" y="536709"/>
                </a:lnTo>
                <a:lnTo>
                  <a:pt x="50800" y="540718"/>
                </a:lnTo>
                <a:lnTo>
                  <a:pt x="4381765" y="540718"/>
                </a:lnTo>
                <a:lnTo>
                  <a:pt x="4401490" y="536709"/>
                </a:lnTo>
                <a:lnTo>
                  <a:pt x="4417643" y="525795"/>
                </a:lnTo>
                <a:lnTo>
                  <a:pt x="4428558" y="509642"/>
                </a:lnTo>
                <a:lnTo>
                  <a:pt x="4432566" y="489917"/>
                </a:lnTo>
                <a:lnTo>
                  <a:pt x="4432566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20310" y="916483"/>
            <a:ext cx="0" cy="464820"/>
          </a:xfrm>
          <a:custGeom>
            <a:avLst/>
            <a:gdLst/>
            <a:ahLst/>
            <a:cxnLst/>
            <a:rect l="l" t="t" r="r" b="b"/>
            <a:pathLst>
              <a:path w="0" h="464819">
                <a:moveTo>
                  <a:pt x="0" y="46473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520310" y="9037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20310" y="8910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20310" y="87838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398663" y="824774"/>
            <a:ext cx="1808480" cy="126809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dirty="0" sz="1400" spc="-5" b="1">
                <a:solidFill>
                  <a:srgbClr val="CC0000"/>
                </a:solidFill>
                <a:latin typeface="Arial"/>
                <a:cs typeface="Arial"/>
              </a:rPr>
              <a:t>Intelligent</a:t>
            </a:r>
            <a:r>
              <a:rPr dirty="0" sz="1400" spc="110" b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CC0000"/>
                </a:solidFill>
                <a:latin typeface="Arial"/>
                <a:cs typeface="Arial"/>
              </a:rPr>
              <a:t>Patterning</a:t>
            </a:r>
            <a:endParaRPr sz="14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  <a:spcBef>
                <a:spcPts val="325"/>
              </a:spcBef>
            </a:pPr>
            <a:r>
              <a:rPr dirty="0" sz="1100" spc="-50">
                <a:solidFill>
                  <a:srgbClr val="CC0000"/>
                </a:solidFill>
                <a:latin typeface="Tahoma"/>
                <a:cs typeface="Tahoma"/>
              </a:rPr>
              <a:t>and problem</a:t>
            </a:r>
            <a:r>
              <a:rPr dirty="0" sz="1100" spc="7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100" spc="-40">
                <a:solidFill>
                  <a:srgbClr val="CC0000"/>
                </a:solidFill>
                <a:latin typeface="Tahoma"/>
                <a:cs typeface="Tahoma"/>
              </a:rPr>
              <a:t>solving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5"/>
              </a:spcBef>
            </a:pPr>
            <a:r>
              <a:rPr dirty="0" sz="1100" spc="-35">
                <a:latin typeface="Tahoma"/>
                <a:cs typeface="Tahoma"/>
              </a:rPr>
              <a:t>Tom</a:t>
            </a:r>
            <a:r>
              <a:rPr dirty="0" sz="1100" spc="-75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Carter</a:t>
            </a:r>
            <a:endParaRPr sz="11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</a:pPr>
            <a:r>
              <a:rPr dirty="0" sz="800" spc="10">
                <a:latin typeface="Lucida Sans Unicode"/>
                <a:cs typeface="Lucida Sans Unicode"/>
              </a:rPr>
              <a:t>CSU</a:t>
            </a:r>
            <a:r>
              <a:rPr dirty="0" sz="800" spc="-35">
                <a:latin typeface="Lucida Sans Unicode"/>
                <a:cs typeface="Lucida Sans Unicode"/>
              </a:rPr>
              <a:t> </a:t>
            </a:r>
            <a:r>
              <a:rPr dirty="0" sz="800" spc="-40">
                <a:latin typeface="Lucida Sans Unicode"/>
                <a:cs typeface="Lucida Sans Unicode"/>
              </a:rPr>
              <a:t>Stanislaus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3648" y="2238875"/>
            <a:ext cx="68072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40">
                <a:latin typeface="Lucida Sans Unicode"/>
                <a:cs typeface="Lucida Sans Unicode"/>
              </a:rPr>
              <a:t>December </a:t>
            </a:r>
            <a:r>
              <a:rPr dirty="0" sz="600" spc="-50">
                <a:latin typeface="Lucida Sans Unicode"/>
                <a:cs typeface="Lucida Sans Unicode"/>
              </a:rPr>
              <a:t>27,</a:t>
            </a:r>
            <a:r>
              <a:rPr dirty="0" sz="600" spc="40">
                <a:latin typeface="Lucida Sans Unicode"/>
                <a:cs typeface="Lucida Sans Unicode"/>
              </a:rPr>
              <a:t> </a:t>
            </a:r>
            <a:r>
              <a:rPr dirty="0" sz="600" spc="-65">
                <a:latin typeface="Lucida Sans Unicode"/>
                <a:cs typeface="Lucida Sans Unicode"/>
              </a:rPr>
              <a:t>2018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341119"/>
            <a:ext cx="24657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 </a:t>
            </a:r>
            <a:r>
              <a:rPr dirty="0" sz="1400" spc="-35"/>
              <a:t>recognition</a:t>
            </a:r>
            <a:r>
              <a:rPr dirty="0" sz="1400" spc="204"/>
              <a:t> </a:t>
            </a:r>
            <a:r>
              <a:rPr dirty="0" sz="1400" spc="-55"/>
              <a:t>examples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71621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09832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089" y="1480426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86253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2932" y="632763"/>
            <a:ext cx="2529205" cy="168275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1, 1, 2, 3, 5, 8, </a:t>
            </a:r>
            <a:r>
              <a:rPr dirty="0" sz="1100" spc="-50">
                <a:latin typeface="Tahoma"/>
                <a:cs typeface="Tahoma"/>
              </a:rPr>
              <a:t>13,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8, 5, 4, 9, 1, 7, 6, 3,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13843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30">
                <a:latin typeface="Tahoma"/>
                <a:cs typeface="Tahoma"/>
              </a:rPr>
              <a:t>letter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-20">
                <a:latin typeface="Tahoma"/>
                <a:cs typeface="Tahoma"/>
              </a:rPr>
              <a:t>S,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1100" spc="-80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which </a:t>
            </a:r>
            <a:r>
              <a:rPr dirty="0" sz="1100" spc="-60">
                <a:latin typeface="Tahoma"/>
                <a:cs typeface="Tahoma"/>
              </a:rPr>
              <a:t>row does </a:t>
            </a:r>
            <a:r>
              <a:rPr dirty="0" sz="1100" spc="50">
                <a:latin typeface="Tahoma"/>
                <a:cs typeface="Tahoma"/>
              </a:rPr>
              <a:t>Z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go?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5">
                <a:latin typeface="Tahoma"/>
                <a:cs typeface="Tahoma"/>
              </a:rPr>
              <a:t>F,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 spc="35">
                <a:latin typeface="Tahoma"/>
                <a:cs typeface="Tahoma"/>
              </a:rPr>
              <a:t>K, </a:t>
            </a:r>
            <a:r>
              <a:rPr dirty="0" sz="1100" spc="5">
                <a:latin typeface="Tahoma"/>
                <a:cs typeface="Tahoma"/>
              </a:rPr>
              <a:t>L, </a:t>
            </a:r>
            <a:r>
              <a:rPr dirty="0" sz="1100" spc="35">
                <a:latin typeface="Tahoma"/>
                <a:cs typeface="Tahoma"/>
              </a:rPr>
              <a:t>M,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V, </a:t>
            </a:r>
            <a:r>
              <a:rPr dirty="0" sz="1100">
                <a:latin typeface="Tahoma"/>
                <a:cs typeface="Tahoma"/>
              </a:rPr>
              <a:t>W, </a:t>
            </a:r>
            <a:r>
              <a:rPr dirty="0" sz="1100" spc="25">
                <a:latin typeface="Tahoma"/>
                <a:cs typeface="Tahoma"/>
              </a:rPr>
              <a:t>X,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90">
                <a:latin typeface="Tahoma"/>
                <a:cs typeface="Tahoma"/>
              </a:rPr>
              <a:t>Y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20">
                <a:latin typeface="Tahoma"/>
                <a:cs typeface="Tahoma"/>
              </a:rPr>
              <a:t>B, </a:t>
            </a:r>
            <a:r>
              <a:rPr dirty="0" sz="1100">
                <a:latin typeface="Tahoma"/>
                <a:cs typeface="Tahoma"/>
              </a:rPr>
              <a:t>C, </a:t>
            </a:r>
            <a:r>
              <a:rPr dirty="0" sz="1100" spc="5">
                <a:latin typeface="Tahoma"/>
                <a:cs typeface="Tahoma"/>
              </a:rPr>
              <a:t>D, </a:t>
            </a:r>
            <a:r>
              <a:rPr dirty="0" sz="1100" spc="-25">
                <a:latin typeface="Tahoma"/>
                <a:cs typeface="Tahoma"/>
              </a:rPr>
              <a:t>G, </a:t>
            </a:r>
            <a:r>
              <a:rPr dirty="0" sz="1100" spc="10">
                <a:latin typeface="Tahoma"/>
                <a:cs typeface="Tahoma"/>
              </a:rPr>
              <a:t>J,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20">
                <a:latin typeface="Tahoma"/>
                <a:cs typeface="Tahoma"/>
              </a:rPr>
              <a:t>P, </a:t>
            </a:r>
            <a:r>
              <a:rPr dirty="0" sz="1100" spc="-5">
                <a:latin typeface="Tahoma"/>
                <a:cs typeface="Tahoma"/>
              </a:rPr>
              <a:t>Q, R, </a:t>
            </a:r>
            <a:r>
              <a:rPr dirty="0" sz="1100" spc="-25">
                <a:latin typeface="Tahoma"/>
                <a:cs typeface="Tahoma"/>
              </a:rPr>
              <a:t>S,</a:t>
            </a:r>
            <a:r>
              <a:rPr dirty="0" sz="1100" spc="180">
                <a:latin typeface="Tahoma"/>
                <a:cs typeface="Tahoma"/>
              </a:rPr>
              <a:t> </a:t>
            </a:r>
            <a:r>
              <a:rPr dirty="0" sz="1100" spc="25">
                <a:latin typeface="Tahoma"/>
                <a:cs typeface="Tahoma"/>
              </a:rPr>
              <a:t>U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7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341119"/>
            <a:ext cx="24657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 </a:t>
            </a:r>
            <a:r>
              <a:rPr dirty="0" sz="1400" spc="-35"/>
              <a:t>recognition</a:t>
            </a:r>
            <a:r>
              <a:rPr dirty="0" sz="1400" spc="204"/>
              <a:t> </a:t>
            </a:r>
            <a:r>
              <a:rPr dirty="0" sz="1400" spc="-55"/>
              <a:t>examples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71621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09832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089" y="1480426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86253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2416721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2932" y="632763"/>
            <a:ext cx="2529205" cy="206438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1, 1, 2, 3, 5, 8, </a:t>
            </a:r>
            <a:r>
              <a:rPr dirty="0" sz="1100" spc="-50">
                <a:latin typeface="Tahoma"/>
                <a:cs typeface="Tahoma"/>
              </a:rPr>
              <a:t>13,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8, 5, 4, 9, 1, 7, 6, 3,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13843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30">
                <a:latin typeface="Tahoma"/>
                <a:cs typeface="Tahoma"/>
              </a:rPr>
              <a:t>letter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-20">
                <a:latin typeface="Tahoma"/>
                <a:cs typeface="Tahoma"/>
              </a:rPr>
              <a:t>S,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1100" spc="-80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which </a:t>
            </a:r>
            <a:r>
              <a:rPr dirty="0" sz="1100" spc="-60">
                <a:latin typeface="Tahoma"/>
                <a:cs typeface="Tahoma"/>
              </a:rPr>
              <a:t>row does </a:t>
            </a:r>
            <a:r>
              <a:rPr dirty="0" sz="1100" spc="50">
                <a:latin typeface="Tahoma"/>
                <a:cs typeface="Tahoma"/>
              </a:rPr>
              <a:t>Z</a:t>
            </a:r>
            <a:r>
              <a:rPr dirty="0" sz="1100" spc="6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go?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5">
                <a:latin typeface="Tahoma"/>
                <a:cs typeface="Tahoma"/>
              </a:rPr>
              <a:t>F,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 spc="35">
                <a:latin typeface="Tahoma"/>
                <a:cs typeface="Tahoma"/>
              </a:rPr>
              <a:t>K, </a:t>
            </a:r>
            <a:r>
              <a:rPr dirty="0" sz="1100" spc="5">
                <a:latin typeface="Tahoma"/>
                <a:cs typeface="Tahoma"/>
              </a:rPr>
              <a:t>L, </a:t>
            </a:r>
            <a:r>
              <a:rPr dirty="0" sz="1100" spc="35">
                <a:latin typeface="Tahoma"/>
                <a:cs typeface="Tahoma"/>
              </a:rPr>
              <a:t>M,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V, </a:t>
            </a:r>
            <a:r>
              <a:rPr dirty="0" sz="1100">
                <a:latin typeface="Tahoma"/>
                <a:cs typeface="Tahoma"/>
              </a:rPr>
              <a:t>W, </a:t>
            </a:r>
            <a:r>
              <a:rPr dirty="0" sz="1100" spc="25">
                <a:latin typeface="Tahoma"/>
                <a:cs typeface="Tahoma"/>
              </a:rPr>
              <a:t>X,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90">
                <a:latin typeface="Tahoma"/>
                <a:cs typeface="Tahoma"/>
              </a:rPr>
              <a:t>Y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20">
                <a:latin typeface="Tahoma"/>
                <a:cs typeface="Tahoma"/>
              </a:rPr>
              <a:t>B, </a:t>
            </a:r>
            <a:r>
              <a:rPr dirty="0" sz="1100">
                <a:latin typeface="Tahoma"/>
                <a:cs typeface="Tahoma"/>
              </a:rPr>
              <a:t>C, </a:t>
            </a:r>
            <a:r>
              <a:rPr dirty="0" sz="1100" spc="5">
                <a:latin typeface="Tahoma"/>
                <a:cs typeface="Tahoma"/>
              </a:rPr>
              <a:t>D, </a:t>
            </a:r>
            <a:r>
              <a:rPr dirty="0" sz="1100" spc="-25">
                <a:latin typeface="Tahoma"/>
                <a:cs typeface="Tahoma"/>
              </a:rPr>
              <a:t>G, </a:t>
            </a:r>
            <a:r>
              <a:rPr dirty="0" sz="1100" spc="10">
                <a:latin typeface="Tahoma"/>
                <a:cs typeface="Tahoma"/>
              </a:rPr>
              <a:t>J,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20">
                <a:latin typeface="Tahoma"/>
                <a:cs typeface="Tahoma"/>
              </a:rPr>
              <a:t>P, </a:t>
            </a:r>
            <a:r>
              <a:rPr dirty="0" sz="1100" spc="-5">
                <a:latin typeface="Tahoma"/>
                <a:cs typeface="Tahoma"/>
              </a:rPr>
              <a:t>Q, R, </a:t>
            </a:r>
            <a:r>
              <a:rPr dirty="0" sz="1100" spc="-25">
                <a:latin typeface="Tahoma"/>
                <a:cs typeface="Tahoma"/>
              </a:rPr>
              <a:t>S,</a:t>
            </a:r>
            <a:r>
              <a:rPr dirty="0" sz="1100" spc="180">
                <a:latin typeface="Tahoma"/>
                <a:cs typeface="Tahoma"/>
              </a:rPr>
              <a:t> </a:t>
            </a:r>
            <a:r>
              <a:rPr dirty="0" sz="1100" spc="25">
                <a:latin typeface="Tahoma"/>
                <a:cs typeface="Tahoma"/>
              </a:rPr>
              <a:t>U</a:t>
            </a:r>
            <a:endParaRPr sz="1100">
              <a:latin typeface="Tahoma"/>
              <a:cs typeface="Tahoma"/>
            </a:endParaRPr>
          </a:p>
          <a:p>
            <a:pPr marL="12700" marR="138430">
              <a:lnSpc>
                <a:spcPct val="102600"/>
              </a:lnSpc>
              <a:spcBef>
                <a:spcPts val="29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30">
                <a:latin typeface="Tahoma"/>
                <a:cs typeface="Tahoma"/>
              </a:rPr>
              <a:t>letter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>
                <a:latin typeface="Tahoma"/>
                <a:cs typeface="Tahoma"/>
              </a:rPr>
              <a:t>W, </a:t>
            </a:r>
            <a:r>
              <a:rPr dirty="0" sz="1100" spc="5">
                <a:latin typeface="Tahoma"/>
                <a:cs typeface="Tahoma"/>
              </a:rPr>
              <a:t>L, </a:t>
            </a:r>
            <a:r>
              <a:rPr dirty="0" sz="1100">
                <a:latin typeface="Tahoma"/>
                <a:cs typeface="Tahoma"/>
              </a:rPr>
              <a:t>C, N,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-16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7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505292"/>
            <a:ext cx="155384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60"/>
              <a:t>Symbols </a:t>
            </a:r>
            <a:r>
              <a:rPr dirty="0" sz="1400" spc="-45"/>
              <a:t>and</a:t>
            </a:r>
            <a:r>
              <a:rPr dirty="0" sz="1400" spc="-50"/>
              <a:t> </a:t>
            </a:r>
            <a:r>
              <a:rPr dirty="0" sz="1400" spc="-100"/>
              <a:t>signs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880389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090422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089" y="1300454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490243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2932" y="753158"/>
            <a:ext cx="2341245" cy="8458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dirty="0" sz="1100" spc="-20">
                <a:latin typeface="Tahoma"/>
                <a:cs typeface="Tahoma"/>
              </a:rPr>
              <a:t>The </a:t>
            </a:r>
            <a:r>
              <a:rPr dirty="0" sz="1100" spc="-10">
                <a:latin typeface="Tahoma"/>
                <a:cs typeface="Tahoma"/>
              </a:rPr>
              <a:t>utility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70">
                <a:latin typeface="Tahoma"/>
                <a:cs typeface="Tahoma"/>
              </a:rPr>
              <a:t>power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45">
                <a:latin typeface="Tahoma"/>
                <a:cs typeface="Tahoma"/>
              </a:rPr>
              <a:t>symbols  </a:t>
            </a:r>
            <a:r>
              <a:rPr dirty="0" sz="1100" spc="-35">
                <a:latin typeface="Tahoma"/>
                <a:cs typeface="Tahoma"/>
              </a:rPr>
              <a:t>Choosing </a:t>
            </a:r>
            <a:r>
              <a:rPr dirty="0" sz="1100" spc="-45">
                <a:latin typeface="Tahoma"/>
                <a:cs typeface="Tahoma"/>
              </a:rPr>
              <a:t>symbols, naming </a:t>
            </a:r>
            <a:r>
              <a:rPr dirty="0" sz="1100" spc="-55">
                <a:latin typeface="Tahoma"/>
                <a:cs typeface="Tahoma"/>
              </a:rPr>
              <a:t>and </a:t>
            </a:r>
            <a:r>
              <a:rPr dirty="0" sz="1100" spc="-25">
                <a:latin typeface="Tahoma"/>
                <a:cs typeface="Tahoma"/>
              </a:rPr>
              <a:t>pointing  </a:t>
            </a:r>
            <a:r>
              <a:rPr dirty="0" sz="1100" spc="-35">
                <a:latin typeface="Tahoma"/>
                <a:cs typeface="Tahoma"/>
              </a:rPr>
              <a:t>Symbols </a:t>
            </a:r>
            <a:r>
              <a:rPr dirty="0" sz="1100" spc="-65">
                <a:latin typeface="Tahoma"/>
                <a:cs typeface="Tahoma"/>
              </a:rPr>
              <a:t>as </a:t>
            </a:r>
            <a:r>
              <a:rPr dirty="0" sz="1100" spc="-10">
                <a:latin typeface="Tahoma"/>
                <a:cs typeface="Tahoma"/>
              </a:rPr>
              <a:t>“chunking”</a:t>
            </a:r>
            <a:r>
              <a:rPr dirty="0" sz="1100" spc="140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tools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dirty="0" sz="1100" spc="-40">
                <a:latin typeface="Tahoma"/>
                <a:cs typeface="Tahoma"/>
              </a:rPr>
              <a:t>When </a:t>
            </a:r>
            <a:r>
              <a:rPr dirty="0" sz="1100" spc="-15">
                <a:latin typeface="Tahoma"/>
                <a:cs typeface="Tahoma"/>
              </a:rPr>
              <a:t>to </a:t>
            </a:r>
            <a:r>
              <a:rPr dirty="0" sz="1100" spc="-75">
                <a:latin typeface="Tahoma"/>
                <a:cs typeface="Tahoma"/>
              </a:rPr>
              <a:t>use</a:t>
            </a:r>
            <a:r>
              <a:rPr dirty="0" sz="1100" spc="10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symbols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0108" y="1641522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4352" y="1628589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0108" y="1945179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34352" y="1932246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0108" y="2097008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34352" y="2084075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0034" y="1595950"/>
            <a:ext cx="2119630" cy="63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ahoma"/>
                <a:cs typeface="Tahoma"/>
              </a:rPr>
              <a:t>The </a:t>
            </a:r>
            <a:r>
              <a:rPr dirty="0" sz="1000" spc="-35">
                <a:latin typeface="Tahoma"/>
                <a:cs typeface="Tahoma"/>
              </a:rPr>
              <a:t>importance </a:t>
            </a:r>
            <a:r>
              <a:rPr dirty="0" sz="1000" spc="-30">
                <a:latin typeface="Tahoma"/>
                <a:cs typeface="Tahoma"/>
              </a:rPr>
              <a:t>of </a:t>
            </a:r>
            <a:r>
              <a:rPr dirty="0" sz="1000" spc="-35">
                <a:latin typeface="Tahoma"/>
                <a:cs typeface="Tahoma"/>
              </a:rPr>
              <a:t>anonymity </a:t>
            </a:r>
            <a:r>
              <a:rPr dirty="0" sz="1000" spc="-40">
                <a:latin typeface="Tahoma"/>
                <a:cs typeface="Tahoma"/>
              </a:rPr>
              <a:t>(e.g., </a:t>
            </a:r>
            <a:r>
              <a:rPr dirty="0" sz="1000" spc="-35">
                <a:latin typeface="Tahoma"/>
                <a:cs typeface="Tahoma"/>
              </a:rPr>
              <a:t>the  lambda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5">
                <a:latin typeface="Tahoma"/>
                <a:cs typeface="Tahoma"/>
              </a:rPr>
              <a:t>calculus)</a:t>
            </a:r>
            <a:endParaRPr sz="1000">
              <a:latin typeface="Tahoma"/>
              <a:cs typeface="Tahoma"/>
            </a:endParaRPr>
          </a:p>
          <a:p>
            <a:pPr marL="12700" marR="335280">
              <a:lnSpc>
                <a:spcPts val="1200"/>
              </a:lnSpc>
              <a:spcBef>
                <a:spcPts val="30"/>
              </a:spcBef>
            </a:pPr>
            <a:r>
              <a:rPr dirty="0" sz="1000" spc="-15">
                <a:latin typeface="Tahoma"/>
                <a:cs typeface="Tahoma"/>
              </a:rPr>
              <a:t>Place </a:t>
            </a:r>
            <a:r>
              <a:rPr dirty="0" sz="1000" spc="-45">
                <a:latin typeface="Tahoma"/>
                <a:cs typeface="Tahoma"/>
              </a:rPr>
              <a:t>holders </a:t>
            </a:r>
            <a:r>
              <a:rPr dirty="0" sz="1000" spc="-35">
                <a:latin typeface="Tahoma"/>
                <a:cs typeface="Tahoma"/>
              </a:rPr>
              <a:t>(variables)  </a:t>
            </a:r>
            <a:r>
              <a:rPr dirty="0" sz="1000" spc="-45">
                <a:latin typeface="Tahoma"/>
                <a:cs typeface="Tahoma"/>
              </a:rPr>
              <a:t>Temporary and </a:t>
            </a:r>
            <a:r>
              <a:rPr dirty="0" sz="1000" spc="-25">
                <a:latin typeface="Tahoma"/>
                <a:cs typeface="Tahoma"/>
              </a:rPr>
              <a:t>tentative</a:t>
            </a:r>
            <a:r>
              <a:rPr dirty="0" sz="1000" spc="11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symbols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1089" y="2332901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02932" y="2249448"/>
            <a:ext cx="21780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>
                <a:latin typeface="Tahoma"/>
                <a:cs typeface="Tahoma"/>
              </a:rPr>
              <a:t>Signs, </a:t>
            </a:r>
            <a:r>
              <a:rPr dirty="0" sz="1100" spc="-45">
                <a:latin typeface="Tahoma"/>
                <a:cs typeface="Tahoma"/>
              </a:rPr>
              <a:t>symbols, </a:t>
            </a:r>
            <a:r>
              <a:rPr dirty="0" sz="1100" spc="-35">
                <a:latin typeface="Tahoma"/>
                <a:cs typeface="Tahoma"/>
              </a:rPr>
              <a:t>content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meaning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28809" y="3351784"/>
            <a:ext cx="680720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December </a:t>
            </a:r>
            <a:r>
              <a:rPr dirty="0" sz="600" spc="-50">
                <a:solidFill>
                  <a:srgbClr val="7A0000"/>
                </a:solidFill>
                <a:latin typeface="Lucida Sans Unicode"/>
                <a:cs typeface="Lucida Sans Unicode"/>
              </a:rPr>
              <a:t>27,</a:t>
            </a:r>
            <a:r>
              <a:rPr dirty="0" sz="600" spc="4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2018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8</a:t>
            </a:r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322094"/>
            <a:ext cx="178879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5"/>
              <a:t>Intelligent</a:t>
            </a:r>
            <a:r>
              <a:rPr dirty="0" sz="1400" spc="125"/>
              <a:t> </a:t>
            </a:r>
            <a:r>
              <a:rPr dirty="0" sz="1400" spc="-15"/>
              <a:t>patterning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676935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2932" y="593482"/>
            <a:ext cx="10712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Tahoma"/>
                <a:cs typeface="Tahoma"/>
              </a:rPr>
              <a:t>Creativity </a:t>
            </a:r>
            <a:r>
              <a:rPr dirty="0" sz="1100" spc="-55">
                <a:latin typeface="Tahoma"/>
                <a:cs typeface="Tahoma"/>
              </a:rPr>
              <a:t>and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20">
                <a:latin typeface="Tahoma"/>
                <a:cs typeface="Tahoma"/>
              </a:rPr>
              <a:t>Art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0108" y="828214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4352" y="815281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108" y="980043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4352" y="967110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108" y="1435541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4352" y="1422608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0034" y="782642"/>
            <a:ext cx="1819275" cy="7848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9845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Tahoma"/>
                <a:cs typeface="Tahoma"/>
              </a:rPr>
              <a:t>Knowing </a:t>
            </a:r>
            <a:r>
              <a:rPr dirty="0" sz="1000" spc="-60">
                <a:latin typeface="Tahoma"/>
                <a:cs typeface="Tahoma"/>
              </a:rPr>
              <a:t>when </a:t>
            </a:r>
            <a:r>
              <a:rPr dirty="0" sz="1000" spc="-10">
                <a:latin typeface="Tahoma"/>
                <a:cs typeface="Tahoma"/>
              </a:rPr>
              <a:t>to </a:t>
            </a:r>
            <a:r>
              <a:rPr dirty="0" sz="1000" spc="-30">
                <a:latin typeface="Tahoma"/>
                <a:cs typeface="Tahoma"/>
              </a:rPr>
              <a:t>pattern  </a:t>
            </a:r>
            <a:r>
              <a:rPr dirty="0" sz="1000" spc="-25">
                <a:latin typeface="Tahoma"/>
                <a:cs typeface="Tahoma"/>
              </a:rPr>
              <a:t>Symbol </a:t>
            </a:r>
            <a:r>
              <a:rPr dirty="0" sz="1000" spc="-30">
                <a:latin typeface="Tahoma"/>
                <a:cs typeface="Tahoma"/>
              </a:rPr>
              <a:t>attachment </a:t>
            </a:r>
            <a:r>
              <a:rPr dirty="0" sz="1000" spc="-45">
                <a:latin typeface="Tahoma"/>
                <a:cs typeface="Tahoma"/>
              </a:rPr>
              <a:t>and</a:t>
            </a:r>
            <a:r>
              <a:rPr dirty="0" sz="1000" spc="75">
                <a:latin typeface="Tahoma"/>
                <a:cs typeface="Tahoma"/>
              </a:rPr>
              <a:t> </a:t>
            </a:r>
            <a:r>
              <a:rPr dirty="0" sz="1000" spc="-35">
                <a:latin typeface="Tahoma"/>
                <a:cs typeface="Tahoma"/>
              </a:rPr>
              <a:t>creation;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ts val="1200"/>
              </a:lnSpc>
              <a:spcBef>
                <a:spcPts val="30"/>
              </a:spcBef>
            </a:pPr>
            <a:r>
              <a:rPr dirty="0" sz="1000" spc="-25">
                <a:latin typeface="Tahoma"/>
                <a:cs typeface="Tahoma"/>
              </a:rPr>
              <a:t>patterns/symbols </a:t>
            </a:r>
            <a:r>
              <a:rPr dirty="0" sz="1000" spc="-60">
                <a:latin typeface="Tahoma"/>
                <a:cs typeface="Tahoma"/>
              </a:rPr>
              <a:t>as </a:t>
            </a:r>
            <a:r>
              <a:rPr dirty="0" sz="1000" spc="-50">
                <a:latin typeface="Tahoma"/>
                <a:cs typeface="Tahoma"/>
              </a:rPr>
              <a:t>revealers </a:t>
            </a:r>
            <a:r>
              <a:rPr dirty="0" sz="1000" spc="-45">
                <a:latin typeface="Tahoma"/>
                <a:cs typeface="Tahoma"/>
              </a:rPr>
              <a:t>and  concealers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50"/>
              </a:lnSpc>
            </a:pPr>
            <a:r>
              <a:rPr dirty="0" sz="1000" spc="-40">
                <a:latin typeface="Tahoma"/>
                <a:cs typeface="Tahoma"/>
              </a:rPr>
              <a:t>Levels </a:t>
            </a:r>
            <a:r>
              <a:rPr dirty="0" sz="1000" spc="-30">
                <a:latin typeface="Tahoma"/>
                <a:cs typeface="Tahoma"/>
              </a:rPr>
              <a:t>of</a:t>
            </a:r>
            <a:r>
              <a:rPr dirty="0" sz="1000" spc="7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patterning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81089" y="1671421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81089" y="2397683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1089" y="260771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02932" y="1587981"/>
            <a:ext cx="1815464" cy="112839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5">
                <a:latin typeface="Tahoma"/>
                <a:cs typeface="Tahoma"/>
              </a:rPr>
              <a:t>Multiple </a:t>
            </a:r>
            <a:r>
              <a:rPr dirty="0" sz="1100" spc="-40">
                <a:latin typeface="Tahoma"/>
                <a:cs typeface="Tahoma"/>
              </a:rPr>
              <a:t>patterns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40">
                <a:latin typeface="Tahoma"/>
                <a:cs typeface="Tahoma"/>
              </a:rPr>
              <a:t>selection 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-25">
                <a:latin typeface="Tahoma"/>
                <a:cs typeface="Tahoma"/>
              </a:rPr>
              <a:t>1)(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spc="5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25">
                <a:latin typeface="Tahoma"/>
                <a:cs typeface="Tahoma"/>
              </a:rPr>
              <a:t>2)(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spc="5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30">
                <a:latin typeface="Tahoma"/>
                <a:cs typeface="Tahoma"/>
              </a:rPr>
              <a:t>3)</a:t>
            </a:r>
            <a:r>
              <a:rPr dirty="0" sz="1100" spc="-105">
                <a:latin typeface="Tahoma"/>
                <a:cs typeface="Tahoma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55">
                <a:latin typeface="Tahoma"/>
                <a:cs typeface="Tahoma"/>
              </a:rPr>
              <a:t>6</a:t>
            </a:r>
            <a:endParaRPr sz="1100">
              <a:latin typeface="Tahoma"/>
              <a:cs typeface="Tahoma"/>
            </a:endParaRPr>
          </a:p>
          <a:p>
            <a:pPr marL="12700" marR="573405">
              <a:lnSpc>
                <a:spcPct val="102600"/>
              </a:lnSpc>
            </a:pPr>
            <a:r>
              <a:rPr dirty="0" sz="1100" spc="-50" i="1">
                <a:latin typeface="Trebuchet MS"/>
                <a:cs typeface="Trebuchet MS"/>
              </a:rPr>
              <a:t>x</a:t>
            </a:r>
            <a:r>
              <a:rPr dirty="0" sz="1100" spc="-240" i="1">
                <a:latin typeface="Trebuchet MS"/>
                <a:cs typeface="Trebuchet MS"/>
              </a:rPr>
              <a:t> </a:t>
            </a:r>
            <a:r>
              <a:rPr dirty="0" baseline="27777" sz="1200" spc="-127">
                <a:latin typeface="Lucida Sans Unicode"/>
                <a:cs typeface="Lucida Sans Unicode"/>
              </a:rPr>
              <a:t>3</a:t>
            </a:r>
            <a:r>
              <a:rPr dirty="0" baseline="27777" sz="1200" spc="37">
                <a:latin typeface="Lucida Sans Unicode"/>
                <a:cs typeface="Lucida Sans Unicode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spc="-55">
                <a:latin typeface="Tahoma"/>
                <a:cs typeface="Tahoma"/>
              </a:rPr>
              <a:t>6</a:t>
            </a:r>
            <a:r>
              <a:rPr dirty="0" sz="1100" spc="-55" i="1">
                <a:latin typeface="Trebuchet MS"/>
                <a:cs typeface="Trebuchet MS"/>
              </a:rPr>
              <a:t>x</a:t>
            </a:r>
            <a:r>
              <a:rPr dirty="0" sz="1100" spc="-235" i="1">
                <a:latin typeface="Trebuchet MS"/>
                <a:cs typeface="Trebuchet MS"/>
              </a:rPr>
              <a:t> </a:t>
            </a:r>
            <a:r>
              <a:rPr dirty="0" baseline="27777" sz="1200" spc="-127">
                <a:latin typeface="Lucida Sans Unicode"/>
                <a:cs typeface="Lucida Sans Unicode"/>
              </a:rPr>
              <a:t>2</a:t>
            </a:r>
            <a:r>
              <a:rPr dirty="0" baseline="27777" sz="1200" spc="37">
                <a:latin typeface="Lucida Sans Unicode"/>
                <a:cs typeface="Lucida Sans Unicode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55">
                <a:latin typeface="Tahoma"/>
                <a:cs typeface="Tahoma"/>
              </a:rPr>
              <a:t>11</a:t>
            </a:r>
            <a:r>
              <a:rPr dirty="0" sz="1100" spc="-55" i="1">
                <a:latin typeface="Trebuchet MS"/>
                <a:cs typeface="Trebuchet MS"/>
              </a:rPr>
              <a:t>x</a:t>
            </a:r>
            <a:r>
              <a:rPr dirty="0" sz="1100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spc="-55">
                <a:latin typeface="Tahoma"/>
                <a:cs typeface="Tahoma"/>
              </a:rPr>
              <a:t>12  </a:t>
            </a:r>
            <a:r>
              <a:rPr dirty="0" sz="1100" spc="-25">
                <a:latin typeface="Tahoma"/>
                <a:cs typeface="Tahoma"/>
              </a:rPr>
              <a:t>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spc="-25">
                <a:latin typeface="Tahoma"/>
                <a:cs typeface="Tahoma"/>
              </a:rPr>
              <a:t>4)(</a:t>
            </a:r>
            <a:r>
              <a:rPr dirty="0" sz="1100" spc="-25" i="1">
                <a:latin typeface="Trebuchet MS"/>
                <a:cs typeface="Trebuchet MS"/>
              </a:rPr>
              <a:t>x</a:t>
            </a:r>
            <a:r>
              <a:rPr dirty="0" sz="1100" spc="-235" i="1">
                <a:latin typeface="Trebuchet MS"/>
                <a:cs typeface="Trebuchet MS"/>
              </a:rPr>
              <a:t> </a:t>
            </a:r>
            <a:r>
              <a:rPr dirty="0" baseline="27777" sz="1200" spc="-127">
                <a:latin typeface="Lucida Sans Unicode"/>
                <a:cs typeface="Lucida Sans Unicode"/>
              </a:rPr>
              <a:t>2</a:t>
            </a:r>
            <a:r>
              <a:rPr dirty="0" baseline="27777" sz="1200" spc="30">
                <a:latin typeface="Lucida Sans Unicode"/>
                <a:cs typeface="Lucida Sans Unicode"/>
              </a:rPr>
              <a:t> </a:t>
            </a:r>
            <a:r>
              <a:rPr dirty="0" sz="1100" spc="295" i="1">
                <a:latin typeface="Calibri"/>
                <a:cs typeface="Calibri"/>
              </a:rPr>
              <a:t>−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55">
                <a:latin typeface="Tahoma"/>
                <a:cs typeface="Tahoma"/>
              </a:rPr>
              <a:t>2</a:t>
            </a:r>
            <a:r>
              <a:rPr dirty="0" sz="1100" spc="-55" i="1">
                <a:latin typeface="Trebuchet MS"/>
                <a:cs typeface="Trebuchet MS"/>
              </a:rPr>
              <a:t>x</a:t>
            </a:r>
            <a:r>
              <a:rPr dirty="0" sz="1100" spc="-5" i="1">
                <a:latin typeface="Trebuchet MS"/>
                <a:cs typeface="Trebuchet MS"/>
              </a:rPr>
              <a:t> </a:t>
            </a:r>
            <a:r>
              <a:rPr dirty="0" sz="1100" spc="45">
                <a:latin typeface="Tahoma"/>
                <a:cs typeface="Tahoma"/>
              </a:rPr>
              <a:t>+</a:t>
            </a:r>
            <a:r>
              <a:rPr dirty="0" sz="1100" spc="-114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3)</a:t>
            </a:r>
            <a:endParaRPr sz="1100">
              <a:latin typeface="Tahoma"/>
              <a:cs typeface="Tahoma"/>
            </a:endParaRPr>
          </a:p>
          <a:p>
            <a:pPr marL="12700" marR="90170">
              <a:lnSpc>
                <a:spcPct val="125299"/>
              </a:lnSpc>
            </a:pPr>
            <a:r>
              <a:rPr dirty="0" sz="1100" spc="-25">
                <a:latin typeface="Tahoma"/>
                <a:cs typeface="Tahoma"/>
              </a:rPr>
              <a:t>Adaptive </a:t>
            </a:r>
            <a:r>
              <a:rPr dirty="0" sz="1100" spc="-35">
                <a:latin typeface="Tahoma"/>
                <a:cs typeface="Tahoma"/>
              </a:rPr>
              <a:t>pattern recognition  </a:t>
            </a:r>
            <a:r>
              <a:rPr dirty="0" sz="1100" spc="-20">
                <a:latin typeface="Tahoma"/>
                <a:cs typeface="Tahoma"/>
              </a:rPr>
              <a:t>Are </a:t>
            </a:r>
            <a:r>
              <a:rPr dirty="0" sz="1100" spc="-40">
                <a:latin typeface="Tahoma"/>
                <a:cs typeface="Tahoma"/>
              </a:rPr>
              <a:t>the patterns </a:t>
            </a:r>
            <a:r>
              <a:rPr dirty="0" sz="1100" spc="-35">
                <a:latin typeface="Tahoma"/>
                <a:cs typeface="Tahoma"/>
              </a:rPr>
              <a:t>really</a:t>
            </a:r>
            <a:r>
              <a:rPr dirty="0" sz="1100" spc="15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there?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6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6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28809" y="3351784"/>
            <a:ext cx="680720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December </a:t>
            </a:r>
            <a:r>
              <a:rPr dirty="0" sz="600" spc="-50">
                <a:solidFill>
                  <a:srgbClr val="7A0000"/>
                </a:solidFill>
                <a:latin typeface="Lucida Sans Unicode"/>
                <a:cs typeface="Lucida Sans Unicode"/>
              </a:rPr>
              <a:t>27,</a:t>
            </a:r>
            <a:r>
              <a:rPr dirty="0" sz="600" spc="4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2018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9</a:t>
            </a:r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552790"/>
            <a:ext cx="110744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45"/>
              <a:t>Some</a:t>
            </a:r>
            <a:r>
              <a:rPr dirty="0" sz="1400" spc="85"/>
              <a:t> </a:t>
            </a:r>
            <a:r>
              <a:rPr dirty="0" sz="1400" spc="-50"/>
              <a:t>history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92788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13791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089" y="1327708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2932" y="800656"/>
            <a:ext cx="1965325" cy="63563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100" spc="-25">
                <a:latin typeface="Tahoma"/>
                <a:cs typeface="Tahoma"/>
              </a:rPr>
              <a:t>Physics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13199"/>
              </a:lnSpc>
              <a:spcBef>
                <a:spcPts val="160"/>
              </a:spcBef>
            </a:pPr>
            <a:r>
              <a:rPr dirty="0" sz="1100" spc="-30">
                <a:latin typeface="Tahoma"/>
                <a:cs typeface="Tahoma"/>
              </a:rPr>
              <a:t>Philosophy </a:t>
            </a:r>
            <a:r>
              <a:rPr dirty="0" sz="1100" spc="-40">
                <a:latin typeface="Tahoma"/>
                <a:cs typeface="Tahoma"/>
              </a:rPr>
              <a:t>(theory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55">
                <a:latin typeface="Tahoma"/>
                <a:cs typeface="Tahoma"/>
              </a:rPr>
              <a:t>knowledge)  </a:t>
            </a:r>
            <a:r>
              <a:rPr dirty="0" sz="1100" spc="-25">
                <a:latin typeface="Tahoma"/>
                <a:cs typeface="Tahoma"/>
              </a:rPr>
              <a:t>Mathematics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108" y="1478988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4352" y="1466055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108" y="1630816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4352" y="1617883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0108" y="1782645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4352" y="1769712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0108" y="1934473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4352" y="1921540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0108" y="2086302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34352" y="2073381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5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0108" y="2238130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34352" y="2225210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6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0021" y="1433415"/>
            <a:ext cx="1640839" cy="936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46100">
              <a:lnSpc>
                <a:spcPct val="100000"/>
              </a:lnSpc>
              <a:spcBef>
                <a:spcPts val="95"/>
              </a:spcBef>
            </a:pPr>
            <a:r>
              <a:rPr dirty="0" sz="1000" spc="5">
                <a:latin typeface="Tahoma"/>
                <a:cs typeface="Tahoma"/>
              </a:rPr>
              <a:t>Matrix</a:t>
            </a:r>
            <a:r>
              <a:rPr dirty="0" sz="1000" spc="-30">
                <a:latin typeface="Tahoma"/>
                <a:cs typeface="Tahoma"/>
              </a:rPr>
              <a:t> manipulation  Topology</a:t>
            </a:r>
            <a:endParaRPr sz="1000">
              <a:latin typeface="Tahoma"/>
              <a:cs typeface="Tahoma"/>
            </a:endParaRPr>
          </a:p>
          <a:p>
            <a:pPr marL="12700" marR="1073785">
              <a:lnSpc>
                <a:spcPts val="1200"/>
              </a:lnSpc>
              <a:spcBef>
                <a:spcPts val="30"/>
              </a:spcBef>
            </a:pPr>
            <a:r>
              <a:rPr dirty="0" sz="1000" spc="-30">
                <a:latin typeface="Tahoma"/>
                <a:cs typeface="Tahoma"/>
              </a:rPr>
              <a:t>Algebra  </a:t>
            </a:r>
            <a:r>
              <a:rPr dirty="0" sz="1000" spc="-15">
                <a:latin typeface="Tahoma"/>
                <a:cs typeface="Tahoma"/>
              </a:rPr>
              <a:t>Lie</a:t>
            </a:r>
            <a:r>
              <a:rPr dirty="0" sz="1000" spc="-6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groups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50"/>
              </a:lnSpc>
            </a:pPr>
            <a:r>
              <a:rPr dirty="0" sz="1000" spc="-15">
                <a:latin typeface="Tahoma"/>
                <a:cs typeface="Tahoma"/>
              </a:rPr>
              <a:t>Manifolds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20">
                <a:latin typeface="Tahoma"/>
                <a:cs typeface="Tahoma"/>
              </a:rPr>
              <a:t>relativity</a:t>
            </a:r>
            <a:r>
              <a:rPr dirty="0" sz="1000" spc="40">
                <a:latin typeface="Tahoma"/>
                <a:cs typeface="Tahoma"/>
              </a:rPr>
              <a:t> </a:t>
            </a:r>
            <a:r>
              <a:rPr dirty="0" sz="1000" spc="-40">
                <a:latin typeface="Tahoma"/>
                <a:cs typeface="Tahoma"/>
              </a:rPr>
              <a:t>theory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200"/>
              </a:lnSpc>
            </a:pPr>
            <a:r>
              <a:rPr dirty="0" sz="1000" spc="-25">
                <a:latin typeface="Tahoma"/>
                <a:cs typeface="Tahoma"/>
              </a:rPr>
              <a:t>Algebraic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topology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28809" y="3351784"/>
            <a:ext cx="680720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December </a:t>
            </a:r>
            <a:r>
              <a:rPr dirty="0" sz="600" spc="-50">
                <a:solidFill>
                  <a:srgbClr val="7A0000"/>
                </a:solidFill>
                <a:latin typeface="Lucida Sans Unicode"/>
                <a:cs typeface="Lucida Sans Unicode"/>
              </a:rPr>
              <a:t>27,</a:t>
            </a:r>
            <a:r>
              <a:rPr dirty="0" sz="600" spc="4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2018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10</a:t>
            </a:r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505444"/>
            <a:ext cx="214312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5"/>
              <a:t>Making </a:t>
            </a:r>
            <a:r>
              <a:rPr dirty="0" sz="1400" spc="-45"/>
              <a:t>things </a:t>
            </a:r>
            <a:r>
              <a:rPr dirty="0" sz="1400" spc="-35"/>
              <a:t>look</a:t>
            </a:r>
            <a:r>
              <a:rPr dirty="0" sz="1400" spc="75"/>
              <a:t> </a:t>
            </a:r>
            <a:r>
              <a:rPr dirty="0" sz="1400" spc="-15"/>
              <a:t>right:</a:t>
            </a:r>
            <a:endParaRPr sz="1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99"/>
              </a:lnSpc>
              <a:spcBef>
                <a:spcPts val="55"/>
              </a:spcBef>
            </a:pPr>
            <a:r>
              <a:rPr dirty="0" spc="-45"/>
              <a:t>Consider </a:t>
            </a:r>
            <a:r>
              <a:rPr dirty="0" spc="-25"/>
              <a:t>this </a:t>
            </a:r>
            <a:r>
              <a:rPr dirty="0" spc="-50"/>
              <a:t>piece </a:t>
            </a:r>
            <a:r>
              <a:rPr dirty="0" spc="-35"/>
              <a:t>of </a:t>
            </a:r>
            <a:r>
              <a:rPr dirty="0" spc="-40"/>
              <a:t>mathematics </a:t>
            </a:r>
            <a:r>
              <a:rPr dirty="0" spc="-50"/>
              <a:t>(here, and </a:t>
            </a:r>
            <a:r>
              <a:rPr dirty="0" spc="-40"/>
              <a:t>the </a:t>
            </a:r>
            <a:r>
              <a:rPr dirty="0" spc="-45"/>
              <a:t>next </a:t>
            </a:r>
            <a:r>
              <a:rPr dirty="0" spc="-50"/>
              <a:t>page).  </a:t>
            </a:r>
            <a:r>
              <a:rPr dirty="0" spc="-45"/>
              <a:t>How </a:t>
            </a:r>
            <a:r>
              <a:rPr dirty="0" spc="-50"/>
              <a:t>do </a:t>
            </a:r>
            <a:r>
              <a:rPr dirty="0" spc="-105"/>
              <a:t>we </a:t>
            </a:r>
            <a:r>
              <a:rPr dirty="0" spc="-45"/>
              <a:t>get </a:t>
            </a:r>
            <a:r>
              <a:rPr dirty="0" spc="-25"/>
              <a:t>this </a:t>
            </a:r>
            <a:r>
              <a:rPr dirty="0" spc="-40"/>
              <a:t>typeset? </a:t>
            </a:r>
            <a:r>
              <a:rPr dirty="0" spc="-70"/>
              <a:t>See </a:t>
            </a:r>
            <a:r>
              <a:rPr dirty="0" spc="-40"/>
              <a:t>the </a:t>
            </a:r>
            <a:r>
              <a:rPr dirty="0" spc="-35"/>
              <a:t>following </a:t>
            </a:r>
            <a:r>
              <a:rPr dirty="0" spc="-65"/>
              <a:t>page </a:t>
            </a:r>
            <a:r>
              <a:rPr dirty="0" spc="-45"/>
              <a:t>for </a:t>
            </a:r>
            <a:r>
              <a:rPr dirty="0" spc="-125"/>
              <a:t>L</a:t>
            </a:r>
            <a:r>
              <a:rPr dirty="0" baseline="13888" sz="1200" spc="-187">
                <a:latin typeface="Lucida Sans Unicode"/>
                <a:cs typeface="Lucida Sans Unicode"/>
              </a:rPr>
              <a:t>A</a:t>
            </a:r>
            <a:r>
              <a:rPr dirty="0" sz="1100" spc="-125"/>
              <a:t>T</a:t>
            </a:r>
            <a:r>
              <a:rPr dirty="0" baseline="-12626" sz="1650" spc="-187"/>
              <a:t>E</a:t>
            </a:r>
            <a:r>
              <a:rPr dirty="0" sz="1100" spc="-125"/>
              <a:t>X </a:t>
            </a:r>
            <a:r>
              <a:rPr dirty="0" sz="1100" spc="-35"/>
              <a:t>. .</a:t>
            </a:r>
            <a:r>
              <a:rPr dirty="0" sz="1100" spc="-20"/>
              <a:t> </a:t>
            </a:r>
            <a:r>
              <a:rPr dirty="0" sz="1100" spc="-35"/>
              <a:t>.</a:t>
            </a:r>
            <a:endParaRPr sz="11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pc="-50"/>
              <a:t>We </a:t>
            </a:r>
            <a:r>
              <a:rPr dirty="0" spc="-65"/>
              <a:t>have </a:t>
            </a:r>
            <a:r>
              <a:rPr dirty="0" spc="-40"/>
              <a:t>the </a:t>
            </a:r>
            <a:r>
              <a:rPr dirty="0" spc="-55"/>
              <a:t>map </a:t>
            </a:r>
            <a:r>
              <a:rPr dirty="0" spc="-30" i="1">
                <a:latin typeface="Trebuchet MS"/>
                <a:cs typeface="Trebuchet MS"/>
              </a:rPr>
              <a:t>b</a:t>
            </a:r>
            <a:r>
              <a:rPr dirty="0" baseline="-10416" sz="1200" spc="-44" i="1">
                <a:latin typeface="Trebuchet MS"/>
                <a:cs typeface="Trebuchet MS"/>
              </a:rPr>
              <a:t>n </a:t>
            </a:r>
            <a:r>
              <a:rPr dirty="0" sz="1100" spc="-90"/>
              <a:t>: </a:t>
            </a:r>
            <a:r>
              <a:rPr dirty="0" sz="1100" spc="40"/>
              <a:t>Σ</a:t>
            </a:r>
            <a:r>
              <a:rPr dirty="0" baseline="27777" sz="1200" spc="60">
                <a:latin typeface="Lucida Sans Unicode"/>
                <a:cs typeface="Lucida Sans Unicode"/>
              </a:rPr>
              <a:t>2</a:t>
            </a:r>
            <a:r>
              <a:rPr dirty="0" sz="1100" spc="40" i="1">
                <a:latin typeface="Trebuchet MS"/>
                <a:cs typeface="Trebuchet MS"/>
              </a:rPr>
              <a:t>U</a:t>
            </a:r>
            <a:r>
              <a:rPr dirty="0" sz="1100" spc="40"/>
              <a:t>(</a:t>
            </a:r>
            <a:r>
              <a:rPr dirty="0" sz="1100" spc="40" i="1">
                <a:latin typeface="Trebuchet MS"/>
                <a:cs typeface="Trebuchet MS"/>
              </a:rPr>
              <a:t>n</a:t>
            </a:r>
            <a:r>
              <a:rPr dirty="0" sz="1100" spc="40"/>
              <a:t>) </a:t>
            </a:r>
            <a:r>
              <a:rPr dirty="0" sz="1100" spc="95" i="1">
                <a:latin typeface="Calibri"/>
                <a:cs typeface="Calibri"/>
              </a:rPr>
              <a:t>→ </a:t>
            </a:r>
            <a:r>
              <a:rPr dirty="0" sz="1100" spc="40" i="1">
                <a:latin typeface="Trebuchet MS"/>
                <a:cs typeface="Trebuchet MS"/>
              </a:rPr>
              <a:t>SU</a:t>
            </a:r>
            <a:r>
              <a:rPr dirty="0" sz="1100" spc="40"/>
              <a:t>(</a:t>
            </a:r>
            <a:r>
              <a:rPr dirty="0" sz="1100" spc="40" i="1">
                <a:latin typeface="Trebuchet MS"/>
                <a:cs typeface="Trebuchet MS"/>
              </a:rPr>
              <a:t>n </a:t>
            </a:r>
            <a:r>
              <a:rPr dirty="0" sz="1100" spc="45"/>
              <a:t>+</a:t>
            </a:r>
            <a:r>
              <a:rPr dirty="0" sz="1100" spc="-75"/>
              <a:t> </a:t>
            </a:r>
            <a:r>
              <a:rPr dirty="0" sz="1100" spc="-30"/>
              <a:t>1)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44" y="1753614"/>
            <a:ext cx="502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0">
                <a:latin typeface="Tahoma"/>
                <a:cs typeface="Tahoma"/>
              </a:rPr>
              <a:t>given</a:t>
            </a:r>
            <a:r>
              <a:rPr dirty="0" sz="1100" spc="-60">
                <a:latin typeface="Tahoma"/>
                <a:cs typeface="Tahoma"/>
              </a:rPr>
              <a:t> by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5844" y="1837637"/>
            <a:ext cx="2973705" cy="706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383030">
              <a:lnSpc>
                <a:spcPct val="151700"/>
              </a:lnSpc>
              <a:spcBef>
                <a:spcPts val="100"/>
              </a:spcBef>
            </a:pPr>
            <a:r>
              <a:rPr dirty="0" sz="1100" spc="20" i="1">
                <a:latin typeface="Trebuchet MS"/>
                <a:cs typeface="Trebuchet MS"/>
              </a:rPr>
              <a:t>b</a:t>
            </a:r>
            <a:r>
              <a:rPr dirty="0" baseline="-10416" sz="1200" spc="30" i="1">
                <a:latin typeface="Trebuchet MS"/>
                <a:cs typeface="Trebuchet MS"/>
              </a:rPr>
              <a:t>n</a:t>
            </a:r>
            <a:r>
              <a:rPr dirty="0" sz="1100" spc="20">
                <a:latin typeface="Tahoma"/>
                <a:cs typeface="Tahoma"/>
              </a:rPr>
              <a:t>(</a:t>
            </a:r>
            <a:r>
              <a:rPr dirty="0" sz="1100" spc="20" i="1">
                <a:latin typeface="Trebuchet MS"/>
                <a:cs typeface="Trebuchet MS"/>
              </a:rPr>
              <a:t>g</a:t>
            </a:r>
            <a:r>
              <a:rPr dirty="0" sz="1100" spc="20" i="1">
                <a:latin typeface="Arial"/>
                <a:cs typeface="Arial"/>
              </a:rPr>
              <a:t>,</a:t>
            </a:r>
            <a:r>
              <a:rPr dirty="0" sz="1100" spc="-130" i="1">
                <a:latin typeface="Arial"/>
                <a:cs typeface="Arial"/>
              </a:rPr>
              <a:t> </a:t>
            </a:r>
            <a:r>
              <a:rPr dirty="0" sz="1100" spc="-90" i="1">
                <a:latin typeface="Trebuchet MS"/>
                <a:cs typeface="Trebuchet MS"/>
              </a:rPr>
              <a:t>r</a:t>
            </a:r>
            <a:r>
              <a:rPr dirty="0" sz="1100" spc="-220" i="1">
                <a:latin typeface="Trebuchet MS"/>
                <a:cs typeface="Trebuchet MS"/>
              </a:rPr>
              <a:t> 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25" i="1">
                <a:latin typeface="Arial"/>
                <a:cs typeface="Arial"/>
              </a:rPr>
              <a:t> </a:t>
            </a:r>
            <a:r>
              <a:rPr dirty="0" sz="1100" spc="25" i="1">
                <a:latin typeface="Trebuchet MS"/>
                <a:cs typeface="Trebuchet MS"/>
              </a:rPr>
              <a:t>s</a:t>
            </a:r>
            <a:r>
              <a:rPr dirty="0" sz="1100" spc="25">
                <a:latin typeface="Tahoma"/>
                <a:cs typeface="Tahoma"/>
              </a:rPr>
              <a:t>)</a:t>
            </a:r>
            <a:r>
              <a:rPr dirty="0" sz="1100" spc="-45">
                <a:latin typeface="Tahoma"/>
                <a:cs typeface="Tahoma"/>
              </a:rPr>
              <a:t>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50">
                <a:latin typeface="Tahoma"/>
                <a:cs typeface="Tahoma"/>
              </a:rPr>
              <a:t> </a:t>
            </a:r>
            <a:r>
              <a:rPr dirty="0" sz="1100" spc="-95">
                <a:latin typeface="Tahoma"/>
                <a:cs typeface="Tahoma"/>
              </a:rPr>
              <a:t>[</a:t>
            </a:r>
            <a:r>
              <a:rPr dirty="0" sz="1100" spc="-95" i="1">
                <a:latin typeface="Trebuchet MS"/>
                <a:cs typeface="Trebuchet MS"/>
              </a:rPr>
              <a:t>i</a:t>
            </a:r>
            <a:r>
              <a:rPr dirty="0" sz="1100" spc="-225" i="1">
                <a:latin typeface="Trebuchet MS"/>
                <a:cs typeface="Trebuchet MS"/>
              </a:rPr>
              <a:t>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 i="1">
                <a:latin typeface="Trebuchet MS"/>
                <a:cs typeface="Trebuchet MS"/>
              </a:rPr>
              <a:t>g</a:t>
            </a:r>
            <a:r>
              <a:rPr dirty="0" sz="1100" spc="-215" i="1">
                <a:latin typeface="Trebuchet MS"/>
                <a:cs typeface="Trebuchet MS"/>
              </a:rPr>
              <a:t> </a:t>
            </a:r>
            <a:r>
              <a:rPr dirty="0" sz="1100" spc="-5">
                <a:latin typeface="Tahoma"/>
                <a:cs typeface="Tahoma"/>
              </a:rPr>
              <a:t>)</a:t>
            </a:r>
            <a:r>
              <a:rPr dirty="0" sz="1100" spc="-5" i="1">
                <a:latin typeface="Arial"/>
                <a:cs typeface="Arial"/>
              </a:rPr>
              <a:t>,</a:t>
            </a:r>
            <a:r>
              <a:rPr dirty="0" sz="1100" spc="-130" i="1">
                <a:latin typeface="Arial"/>
                <a:cs typeface="Arial"/>
              </a:rPr>
              <a:t> </a:t>
            </a:r>
            <a:r>
              <a:rPr dirty="0" sz="1100" spc="10" i="1">
                <a:latin typeface="Trebuchet MS"/>
                <a:cs typeface="Trebuchet MS"/>
              </a:rPr>
              <a:t>v</a:t>
            </a:r>
            <a:r>
              <a:rPr dirty="0" baseline="-10416" sz="1200" spc="15" i="1">
                <a:latin typeface="Trebuchet MS"/>
                <a:cs typeface="Trebuchet MS"/>
              </a:rPr>
              <a:t>n</a:t>
            </a:r>
            <a:r>
              <a:rPr dirty="0" sz="1100" spc="10">
                <a:latin typeface="Tahoma"/>
                <a:cs typeface="Tahoma"/>
              </a:rPr>
              <a:t>(</a:t>
            </a:r>
            <a:r>
              <a:rPr dirty="0" sz="1100" spc="10" i="1">
                <a:latin typeface="Trebuchet MS"/>
                <a:cs typeface="Trebuchet MS"/>
              </a:rPr>
              <a:t>r</a:t>
            </a:r>
            <a:r>
              <a:rPr dirty="0" sz="1100" spc="10" i="1">
                <a:latin typeface="Arial"/>
                <a:cs typeface="Arial"/>
              </a:rPr>
              <a:t>,</a:t>
            </a:r>
            <a:r>
              <a:rPr dirty="0" sz="1100" spc="-130" i="1">
                <a:latin typeface="Arial"/>
                <a:cs typeface="Arial"/>
              </a:rPr>
              <a:t> </a:t>
            </a:r>
            <a:r>
              <a:rPr dirty="0" sz="1100" spc="-20" i="1">
                <a:latin typeface="Trebuchet MS"/>
                <a:cs typeface="Trebuchet MS"/>
              </a:rPr>
              <a:t>s</a:t>
            </a:r>
            <a:r>
              <a:rPr dirty="0" sz="1100" spc="-20">
                <a:latin typeface="Tahoma"/>
                <a:cs typeface="Tahoma"/>
              </a:rPr>
              <a:t>)]  </a:t>
            </a:r>
            <a:r>
              <a:rPr dirty="0" sz="1100" spc="-70">
                <a:latin typeface="Tahoma"/>
                <a:cs typeface="Tahoma"/>
              </a:rPr>
              <a:t>where </a:t>
            </a:r>
            <a:r>
              <a:rPr dirty="0" sz="1100" spc="-80" i="1">
                <a:latin typeface="Trebuchet MS"/>
                <a:cs typeface="Trebuchet MS"/>
              </a:rPr>
              <a:t>i </a:t>
            </a:r>
            <a:r>
              <a:rPr dirty="0" sz="1100" spc="-5">
                <a:latin typeface="Tahoma"/>
                <a:cs typeface="Tahoma"/>
              </a:rPr>
              <a:t>(</a:t>
            </a:r>
            <a:r>
              <a:rPr dirty="0" sz="1100" spc="-5" i="1">
                <a:latin typeface="Trebuchet MS"/>
                <a:cs typeface="Trebuchet MS"/>
              </a:rPr>
              <a:t>g </a:t>
            </a:r>
            <a:r>
              <a:rPr dirty="0" sz="1100">
                <a:latin typeface="Tahoma"/>
                <a:cs typeface="Tahoma"/>
              </a:rPr>
              <a:t>) </a:t>
            </a:r>
            <a:r>
              <a:rPr dirty="0" sz="1100" spc="-35">
                <a:latin typeface="Tahoma"/>
                <a:cs typeface="Tahoma"/>
              </a:rPr>
              <a:t>is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35">
                <a:latin typeface="Tahoma"/>
                <a:cs typeface="Tahoma"/>
              </a:rPr>
              <a:t>inclusion, </a:t>
            </a:r>
            <a:r>
              <a:rPr dirty="0" sz="1100" spc="-5">
                <a:latin typeface="Tahoma"/>
                <a:cs typeface="Tahoma"/>
              </a:rPr>
              <a:t>[</a:t>
            </a:r>
            <a:r>
              <a:rPr dirty="0" sz="1100" spc="-5" i="1">
                <a:latin typeface="Trebuchet MS"/>
                <a:cs typeface="Trebuchet MS"/>
              </a:rPr>
              <a:t>g</a:t>
            </a:r>
            <a:r>
              <a:rPr dirty="0" sz="1100" spc="-5" i="1">
                <a:latin typeface="Arial"/>
                <a:cs typeface="Arial"/>
              </a:rPr>
              <a:t>, </a:t>
            </a:r>
            <a:r>
              <a:rPr dirty="0" sz="1100" spc="-70" i="1">
                <a:latin typeface="Trebuchet MS"/>
                <a:cs typeface="Trebuchet MS"/>
              </a:rPr>
              <a:t>h</a:t>
            </a:r>
            <a:r>
              <a:rPr dirty="0" sz="1100" spc="-70">
                <a:latin typeface="Tahoma"/>
                <a:cs typeface="Tahoma"/>
              </a:rPr>
              <a:t>] </a:t>
            </a:r>
            <a:r>
              <a:rPr dirty="0" sz="1100" spc="45">
                <a:latin typeface="Tahoma"/>
                <a:cs typeface="Tahoma"/>
              </a:rPr>
              <a:t>=</a:t>
            </a:r>
            <a:r>
              <a:rPr dirty="0" sz="1100" spc="-220">
                <a:latin typeface="Tahoma"/>
                <a:cs typeface="Tahoma"/>
              </a:rPr>
              <a:t> </a:t>
            </a:r>
            <a:r>
              <a:rPr dirty="0" sz="1100" spc="35" i="1">
                <a:latin typeface="Trebuchet MS"/>
                <a:cs typeface="Trebuchet MS"/>
              </a:rPr>
              <a:t>ghg</a:t>
            </a:r>
            <a:r>
              <a:rPr dirty="0" baseline="27777" sz="1200" spc="52" i="1">
                <a:latin typeface="Arial"/>
                <a:cs typeface="Arial"/>
              </a:rPr>
              <a:t>−</a:t>
            </a:r>
            <a:r>
              <a:rPr dirty="0" baseline="27777" sz="1200" spc="52">
                <a:latin typeface="Lucida Sans Unicode"/>
                <a:cs typeface="Lucida Sans Unicode"/>
              </a:rPr>
              <a:t>1</a:t>
            </a:r>
            <a:r>
              <a:rPr dirty="0" sz="1100" spc="35" i="1">
                <a:latin typeface="Trebuchet MS"/>
                <a:cs typeface="Trebuchet MS"/>
              </a:rPr>
              <a:t>h</a:t>
            </a:r>
            <a:r>
              <a:rPr dirty="0" baseline="27777" sz="1200" spc="52" i="1">
                <a:latin typeface="Arial"/>
                <a:cs typeface="Arial"/>
              </a:rPr>
              <a:t>−</a:t>
            </a:r>
            <a:r>
              <a:rPr dirty="0" baseline="27777" sz="1200" spc="52">
                <a:latin typeface="Lucida Sans Unicode"/>
                <a:cs typeface="Lucida Sans Unicode"/>
              </a:rPr>
              <a:t>1</a:t>
            </a:r>
            <a:endParaRPr baseline="27777" sz="12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100" spc="-50">
                <a:latin typeface="Tahoma"/>
                <a:cs typeface="Tahoma"/>
              </a:rPr>
              <a:t>and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2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2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8809" y="3351784"/>
            <a:ext cx="680720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December </a:t>
            </a:r>
            <a:r>
              <a:rPr dirty="0" sz="600" spc="-50">
                <a:solidFill>
                  <a:srgbClr val="7A0000"/>
                </a:solidFill>
                <a:latin typeface="Lucida Sans Unicode"/>
                <a:cs typeface="Lucida Sans Unicode"/>
              </a:rPr>
              <a:t>27,</a:t>
            </a:r>
            <a:r>
              <a:rPr dirty="0" sz="600" spc="4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2018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11</a:t>
            </a:r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2287270"/>
          </a:xfrm>
          <a:custGeom>
            <a:avLst/>
            <a:gdLst/>
            <a:ahLst/>
            <a:cxnLst/>
            <a:rect l="l" t="t" r="r" b="b"/>
            <a:pathLst>
              <a:path w="4608195" h="2287270">
                <a:moveTo>
                  <a:pt x="0" y="2286939"/>
                </a:moveTo>
                <a:lnTo>
                  <a:pt x="4608004" y="2286939"/>
                </a:lnTo>
                <a:lnTo>
                  <a:pt x="4608004" y="0"/>
                </a:lnTo>
                <a:lnTo>
                  <a:pt x="0" y="0"/>
                </a:lnTo>
                <a:lnTo>
                  <a:pt x="0" y="228693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5300" y="59872"/>
            <a:ext cx="5435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 i="1">
                <a:solidFill>
                  <a:srgbClr val="CC0000"/>
                </a:solidFill>
                <a:latin typeface="Trebuchet MS"/>
                <a:cs typeface="Trebuchet MS"/>
              </a:rPr>
              <a:t>v</a:t>
            </a:r>
            <a:r>
              <a:rPr dirty="0" baseline="-11904" sz="1050" spc="-30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baseline="-11904" sz="1050" spc="-240" i="1">
                <a:solidFill>
                  <a:srgbClr val="CC0000"/>
                </a:solidFill>
                <a:latin typeface="Trebuchet MS"/>
                <a:cs typeface="Trebuchet MS"/>
              </a:rPr>
              <a:t> </a:t>
            </a:r>
            <a:r>
              <a:rPr dirty="0" sz="1000" spc="-4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-40" i="1">
                <a:solidFill>
                  <a:srgbClr val="CC0000"/>
                </a:solidFill>
                <a:latin typeface="Trebuchet MS"/>
                <a:cs typeface="Trebuchet MS"/>
              </a:rPr>
              <a:t>r</a:t>
            </a:r>
            <a:r>
              <a:rPr dirty="0" sz="1000" spc="-204" i="1">
                <a:solidFill>
                  <a:srgbClr val="CC0000"/>
                </a:solidFill>
                <a:latin typeface="Trebuchet MS"/>
                <a:cs typeface="Trebuchet MS"/>
              </a:rPr>
              <a:t> </a:t>
            </a:r>
            <a:r>
              <a:rPr dirty="0" sz="1000" spc="-5" i="1">
                <a:solidFill>
                  <a:srgbClr val="CC0000"/>
                </a:solidFill>
                <a:latin typeface="Arial"/>
                <a:cs typeface="Arial"/>
              </a:rPr>
              <a:t>,</a:t>
            </a:r>
            <a:r>
              <a:rPr dirty="0" sz="1000" spc="-130" i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sz="1000" spc="25" i="1">
                <a:solidFill>
                  <a:srgbClr val="CC0000"/>
                </a:solidFill>
                <a:latin typeface="Trebuchet MS"/>
                <a:cs typeface="Trebuchet MS"/>
              </a:rPr>
              <a:t>s</a:t>
            </a:r>
            <a:r>
              <a:rPr dirty="0" sz="1000" spc="25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sz="1000" spc="-6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000" spc="45">
                <a:solidFill>
                  <a:srgbClr val="CC0000"/>
                </a:solidFill>
                <a:latin typeface="Tahoma"/>
                <a:cs typeface="Tahoma"/>
              </a:rPr>
              <a:t>=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0717" y="294429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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0717" y="593031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0717" y="744860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0717" y="896701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0717" y="1124450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0717" y="1352186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0717" y="1428107"/>
            <a:ext cx="97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85">
                <a:solidFill>
                  <a:srgbClr val="CC0000"/>
                </a:solidFill>
                <a:latin typeface="Arial"/>
                <a:cs typeface="Arial"/>
              </a:rPr>
              <a:t>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0717" y="1509082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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91394" y="440690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11453" y="599414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76236" y="373651"/>
            <a:ext cx="339090" cy="282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195"/>
              </a:lnSpc>
              <a:spcBef>
                <a:spcPts val="95"/>
              </a:spcBef>
            </a:pP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   </a:t>
            </a:r>
            <a:r>
              <a:rPr dirty="0" sz="1000" spc="-125" i="1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9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  <a:p>
            <a:pPr algn="ctr" marL="40005">
              <a:lnSpc>
                <a:spcPts val="835"/>
              </a:lnSpc>
            </a:pPr>
            <a:r>
              <a:rPr dirty="0" sz="700" spc="-75">
                <a:solidFill>
                  <a:srgbClr val="CC0000"/>
                </a:solidFill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2896" y="532376"/>
            <a:ext cx="5073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75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 spc="75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7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 spc="75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sz="1000" spc="4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u="sng" sz="1000" spc="-10" i="1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91394" y="59941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11453" y="758126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772896" y="691088"/>
            <a:ext cx="5073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-37">
                <a:solidFill>
                  <a:srgbClr val="CC0000"/>
                </a:solidFill>
                <a:latin typeface="Lucida Sans Unicode"/>
                <a:cs typeface="Lucida Sans Unicode"/>
              </a:rPr>
              <a:t>1</a:t>
            </a:r>
            <a:r>
              <a:rPr dirty="0" sz="1000" spc="-1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65300" y="75812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028962" y="373651"/>
            <a:ext cx="88900" cy="494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91394" y="75812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452838" y="373651"/>
            <a:ext cx="382270" cy="494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09301" y="313268"/>
            <a:ext cx="73025" cy="501650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700" spc="-75">
                <a:solidFill>
                  <a:srgbClr val="CC0000"/>
                </a:solidFill>
                <a:latin typeface="Lucida Sans Unicode"/>
                <a:cs typeface="Lucida Sans Unicode"/>
              </a:rPr>
              <a:t>0</a:t>
            </a:r>
            <a:endParaRPr sz="7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700" spc="-75">
                <a:solidFill>
                  <a:srgbClr val="CC0000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700" spc="-75">
                <a:solidFill>
                  <a:srgbClr val="CC0000"/>
                </a:solidFill>
                <a:latin typeface="Lucida Sans Unicode"/>
                <a:cs typeface="Lucida Sans Unicode"/>
              </a:rPr>
              <a:t>2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99375" y="87371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99375" y="924323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53222" y="87371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53222" y="924323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82786" y="87371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82786" y="924323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043021" y="87371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43021" y="924323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40188" y="873714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40188" y="924323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99375" y="1106937"/>
            <a:ext cx="3803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350" algn="l"/>
              </a:tabLst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	</a:t>
            </a:r>
            <a:r>
              <a:rPr dirty="0" u="sng" sz="1000" spc="-3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9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99375" y="1157546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53222" y="1157546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53222" y="1106937"/>
            <a:ext cx="5905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0350" algn="l"/>
                <a:tab pos="541655" algn="l"/>
              </a:tabLst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	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9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82786" y="1157546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526721" y="373651"/>
            <a:ext cx="1161415" cy="873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8255">
              <a:lnSpc>
                <a:spcPct val="100000"/>
              </a:lnSpc>
              <a:spcBef>
                <a:spcPts val="95"/>
              </a:spcBef>
              <a:tabLst>
                <a:tab pos="528955" algn="l"/>
                <a:tab pos="771525" algn="l"/>
              </a:tabLst>
            </a:pP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	0	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50"/>
              </a:spcBef>
              <a:tabLst>
                <a:tab pos="538480" algn="l"/>
                <a:tab pos="781050" algn="l"/>
              </a:tabLst>
            </a:pP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u="sng" sz="1000" spc="65" i="1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 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	</a:t>
            </a:r>
            <a:r>
              <a:rPr dirty="0" sz="1000" spc="-50">
                <a:solidFill>
                  <a:srgbClr val="CC0000"/>
                </a:solidFill>
                <a:latin typeface="Tahoma"/>
                <a:cs typeface="Tahoma"/>
              </a:rPr>
              <a:t>0	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  <a:p>
            <a:pPr algn="r" marR="8255">
              <a:lnSpc>
                <a:spcPct val="100000"/>
              </a:lnSpc>
              <a:spcBef>
                <a:spcPts val="50"/>
              </a:spcBef>
              <a:tabLst>
                <a:tab pos="732790" algn="l"/>
                <a:tab pos="984250" algn="l"/>
              </a:tabLst>
            </a:pPr>
            <a:r>
              <a:rPr dirty="0" sz="1000" spc="5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 spc="5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50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50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 spc="5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75">
                <a:solidFill>
                  <a:srgbClr val="CC0000"/>
                </a:solidFill>
                <a:latin typeface="Lucida Sans Unicode"/>
                <a:cs typeface="Lucida Sans Unicode"/>
              </a:rPr>
              <a:t>0</a:t>
            </a:r>
            <a:r>
              <a:rPr dirty="0" sz="1000" spc="50" i="1">
                <a:solidFill>
                  <a:srgbClr val="CC0000"/>
                </a:solidFill>
                <a:latin typeface="Arial"/>
                <a:cs typeface="Arial"/>
              </a:rPr>
              <a:t>β	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	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r>
              <a:rPr dirty="0" sz="1000" spc="-254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baseline="-16666" sz="1500" spc="-44">
                <a:solidFill>
                  <a:srgbClr val="CC0000"/>
                </a:solidFill>
                <a:latin typeface="Tahoma"/>
                <a:cs typeface="Tahoma"/>
              </a:rPr>
              <a:t>.</a:t>
            </a:r>
            <a:r>
              <a:rPr dirty="0" baseline="-16666" sz="1500" spc="-375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baseline="-33333" sz="1500" spc="-44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baseline="-33333" sz="1500">
              <a:latin typeface="Tahoma"/>
              <a:cs typeface="Tahom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043021" y="1106937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43021" y="1157546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640188" y="1106937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40188" y="1157546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99375" y="1340172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99375" y="1390782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53222" y="1340172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53222" y="1390782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82786" y="1340172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43021" y="1340172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40188" y="1340172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640188" y="1390782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946886" y="1616532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708329" y="1549493"/>
            <a:ext cx="3822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064793" y="1541541"/>
            <a:ext cx="20193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5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sz="700" spc="210" i="1">
                <a:solidFill>
                  <a:srgbClr val="CC0000"/>
                </a:solidFill>
                <a:latin typeface="Arial"/>
                <a:cs typeface="Arial"/>
              </a:rPr>
              <a:t>−</a:t>
            </a:r>
            <a:r>
              <a:rPr dirty="0" sz="700" spc="-75">
                <a:solidFill>
                  <a:srgbClr val="CC0000"/>
                </a:solidFill>
                <a:latin typeface="Lucida Sans Unicode"/>
                <a:cs typeface="Lucida Sans Unicode"/>
              </a:rPr>
              <a:t>1</a:t>
            </a:r>
            <a:endParaRPr sz="700">
              <a:latin typeface="Lucida Sans Unicode"/>
              <a:cs typeface="Lucida Sans Unicode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700733" y="161653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247317" y="1549493"/>
            <a:ext cx="850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7329" algn="l"/>
              </a:tabLst>
            </a:pPr>
            <a:r>
              <a:rPr dirty="0" sz="1000" spc="-10" i="1">
                <a:solidFill>
                  <a:srgbClr val="CC0000"/>
                </a:solidFill>
                <a:latin typeface="Arial"/>
                <a:cs typeface="Arial"/>
              </a:rPr>
              <a:t>β	</a:t>
            </a:r>
            <a:r>
              <a:rPr dirty="0" sz="1000" spc="6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 spc="6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60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0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 spc="6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89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baseline="27777" sz="1050" spc="89" i="1">
                <a:solidFill>
                  <a:srgbClr val="CC0000"/>
                </a:solidFill>
                <a:latin typeface="Arial"/>
                <a:cs typeface="Arial"/>
              </a:rPr>
              <a:t>−</a:t>
            </a:r>
            <a:r>
              <a:rPr dirty="0" baseline="27777" sz="1050" spc="89">
                <a:solidFill>
                  <a:srgbClr val="CC0000"/>
                </a:solidFill>
                <a:latin typeface="Lucida Sans Unicode"/>
                <a:cs typeface="Lucida Sans Unicode"/>
              </a:rPr>
              <a:t>2</a:t>
            </a:r>
            <a:r>
              <a:rPr dirty="0" u="sng" sz="1000" spc="60" i="1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3689883" y="1616532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3019894" y="1390782"/>
            <a:ext cx="813435" cy="3365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228600" algn="l"/>
              </a:tabLst>
            </a:pP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	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-5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000" spc="9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CC0000"/>
                </a:solidFill>
                <a:latin typeface="Times New Roman"/>
                <a:cs typeface="Times New Roman"/>
              </a:rPr>
              <a:t>  </a:t>
            </a:r>
            <a:r>
              <a:rPr dirty="0" sz="1000" spc="10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dirty="0" sz="1000" spc="4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020038" y="1775256"/>
            <a:ext cx="81915" cy="0"/>
          </a:xfrm>
          <a:custGeom>
            <a:avLst/>
            <a:gdLst/>
            <a:ahLst/>
            <a:cxnLst/>
            <a:rect l="l" t="t" r="r" b="b"/>
            <a:pathLst>
              <a:path w="81915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207033" y="1741868"/>
            <a:ext cx="78740" cy="0"/>
          </a:xfrm>
          <a:custGeom>
            <a:avLst/>
            <a:gdLst/>
            <a:ahLst/>
            <a:cxnLst/>
            <a:rect l="l" t="t" r="r" b="b"/>
            <a:pathLst>
              <a:path w="78740" h="0">
                <a:moveTo>
                  <a:pt x="0" y="0"/>
                </a:moveTo>
                <a:lnTo>
                  <a:pt x="78244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761314" y="1708218"/>
            <a:ext cx="5302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82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sz="1000" spc="-1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710817" y="177525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452092" y="1708218"/>
            <a:ext cx="6565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7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baseline="27777" sz="1050" spc="315" i="1">
                <a:solidFill>
                  <a:srgbClr val="CC0000"/>
                </a:solidFill>
                <a:latin typeface="Arial"/>
                <a:cs typeface="Arial"/>
              </a:rPr>
              <a:t>−</a:t>
            </a:r>
            <a:r>
              <a:rPr dirty="0" baseline="27777" sz="1050" spc="-37">
                <a:solidFill>
                  <a:srgbClr val="CC0000"/>
                </a:solidFill>
                <a:latin typeface="Lucida Sans Unicode"/>
                <a:cs typeface="Lucida Sans Unicode"/>
              </a:rPr>
              <a:t>1</a:t>
            </a:r>
            <a:r>
              <a:rPr dirty="0" sz="1000" spc="-1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216010" y="1390782"/>
            <a:ext cx="468630" cy="4946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9375">
              <a:lnSpc>
                <a:spcPct val="100000"/>
              </a:lnSpc>
              <a:spcBef>
                <a:spcPts val="95"/>
              </a:spcBef>
            </a:pPr>
            <a:r>
              <a:rPr dirty="0" sz="1000" spc="-30">
                <a:solidFill>
                  <a:srgbClr val="CC0000"/>
                </a:solidFill>
                <a:latin typeface="Tahoma"/>
                <a:cs typeface="Tahoma"/>
              </a:rPr>
              <a:t>.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307340" algn="l"/>
              </a:tabLst>
            </a:pP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6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6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	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307340" algn="l"/>
              </a:tabLst>
            </a:pP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6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60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	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r>
              <a:rPr dirty="0" sz="1000" spc="-105" i="1">
                <a:solidFill>
                  <a:srgbClr val="CC0000"/>
                </a:solidFill>
                <a:latin typeface="Calibri"/>
                <a:cs typeface="Calibri"/>
              </a:rPr>
              <a:t> </a:t>
            </a:r>
            <a:r>
              <a:rPr dirty="0" sz="1000" spc="20" i="1">
                <a:solidFill>
                  <a:srgbClr val="CC0000"/>
                </a:solidFill>
                <a:latin typeface="Calibri"/>
                <a:cs typeface="Calibri"/>
              </a:rPr>
              <a:t>·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3065183" y="177525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2806477" y="1708218"/>
            <a:ext cx="5270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-37">
                <a:solidFill>
                  <a:srgbClr val="CC0000"/>
                </a:solidFill>
                <a:latin typeface="Lucida Sans Unicode"/>
                <a:cs typeface="Lucida Sans Unicode"/>
              </a:rPr>
              <a:t>0</a:t>
            </a:r>
            <a:r>
              <a:rPr dirty="0" sz="1000" spc="-10" i="1">
                <a:solidFill>
                  <a:srgbClr val="CC0000"/>
                </a:solidFill>
                <a:latin typeface="Arial"/>
                <a:cs typeface="Arial"/>
              </a:rPr>
              <a:t>β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699967" y="177525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 h="0">
                <a:moveTo>
                  <a:pt x="0" y="0"/>
                </a:moveTo>
                <a:lnTo>
                  <a:pt x="81407" y="0"/>
                </a:lnTo>
              </a:path>
            </a:pathLst>
          </a:custGeom>
          <a:ln w="5054">
            <a:solidFill>
              <a:srgbClr val="CC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3441242" y="1708218"/>
            <a:ext cx="4508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(</a:t>
            </a:r>
            <a:r>
              <a:rPr dirty="0" sz="1000" spc="275" i="1">
                <a:solidFill>
                  <a:srgbClr val="CC0000"/>
                </a:solidFill>
                <a:latin typeface="Calibri"/>
                <a:cs typeface="Calibri"/>
              </a:rPr>
              <a:t>−</a:t>
            </a:r>
            <a:r>
              <a:rPr dirty="0" sz="1000" spc="65" i="1">
                <a:solidFill>
                  <a:srgbClr val="CC0000"/>
                </a:solidFill>
                <a:latin typeface="Arial"/>
                <a:cs typeface="Arial"/>
              </a:rPr>
              <a:t>α</a:t>
            </a:r>
            <a:r>
              <a:rPr dirty="0" sz="1000">
                <a:solidFill>
                  <a:srgbClr val="CC0000"/>
                </a:solidFill>
                <a:latin typeface="Tahoma"/>
                <a:cs typeface="Tahoma"/>
              </a:rPr>
              <a:t>)</a:t>
            </a:r>
            <a:r>
              <a:rPr dirty="0" baseline="27777" sz="1050" spc="-7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endParaRPr baseline="27777" sz="1050">
              <a:latin typeface="Trebuchet MS"/>
              <a:cs typeface="Trebuchet M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937533" y="294429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</a:t>
            </a:r>
            <a:endParaRPr sz="10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937533" y="593031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937533" y="744860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937533" y="896701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937533" y="1124450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937533" y="1352186"/>
            <a:ext cx="109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20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937533" y="1428107"/>
            <a:ext cx="97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785">
                <a:solidFill>
                  <a:srgbClr val="CC0000"/>
                </a:solidFill>
                <a:latin typeface="Arial"/>
                <a:cs typeface="Arial"/>
              </a:rPr>
              <a:t>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807802" y="1509082"/>
            <a:ext cx="2393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baseline="3968" sz="1050" spc="-7" i="1">
                <a:solidFill>
                  <a:srgbClr val="CC0000"/>
                </a:solidFill>
                <a:latin typeface="Trebuchet MS"/>
                <a:cs typeface="Trebuchet MS"/>
              </a:rPr>
              <a:t>n</a:t>
            </a:r>
            <a:r>
              <a:rPr dirty="0" baseline="3968" sz="1050" spc="202" i="1">
                <a:solidFill>
                  <a:srgbClr val="CC0000"/>
                </a:solidFill>
                <a:latin typeface="Trebuchet MS"/>
                <a:cs typeface="Trebuchet MS"/>
              </a:rPr>
              <a:t> </a:t>
            </a:r>
            <a:r>
              <a:rPr dirty="0" sz="1000" spc="-290">
                <a:solidFill>
                  <a:srgbClr val="CC0000"/>
                </a:solidFill>
                <a:latin typeface="Arial"/>
                <a:cs typeface="Arial"/>
              </a:rPr>
              <a:t>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25844" y="2412090"/>
            <a:ext cx="3333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60">
                <a:latin typeface="Tahoma"/>
                <a:cs typeface="Tahoma"/>
              </a:rPr>
              <a:t>where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197800" y="2488000"/>
            <a:ext cx="2212340" cy="481330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95"/>
              </a:spcBef>
            </a:pPr>
            <a:r>
              <a:rPr dirty="0" sz="1000" spc="65" i="1">
                <a:latin typeface="Arial"/>
                <a:cs typeface="Arial"/>
              </a:rPr>
              <a:t>α</a:t>
            </a:r>
            <a:r>
              <a:rPr dirty="0" sz="1000" spc="-10" i="1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20" i="1">
                <a:latin typeface="Arial"/>
                <a:cs typeface="Arial"/>
              </a:rPr>
              <a:t>α</a:t>
            </a:r>
            <a:r>
              <a:rPr dirty="0" sz="1000" spc="20">
                <a:latin typeface="Tahoma"/>
                <a:cs typeface="Tahoma"/>
              </a:rPr>
              <a:t>(</a:t>
            </a:r>
            <a:r>
              <a:rPr dirty="0" sz="1000" spc="20" i="1">
                <a:latin typeface="Trebuchet MS"/>
                <a:cs typeface="Trebuchet MS"/>
              </a:rPr>
              <a:t>r</a:t>
            </a:r>
            <a:r>
              <a:rPr dirty="0" sz="1000" spc="20" i="1">
                <a:latin typeface="Arial"/>
                <a:cs typeface="Arial"/>
              </a:rPr>
              <a:t>,</a:t>
            </a:r>
            <a:r>
              <a:rPr dirty="0" sz="1000" spc="-120" i="1">
                <a:latin typeface="Arial"/>
                <a:cs typeface="Arial"/>
              </a:rPr>
              <a:t> </a:t>
            </a:r>
            <a:r>
              <a:rPr dirty="0" sz="1000" spc="25" i="1">
                <a:latin typeface="Trebuchet MS"/>
                <a:cs typeface="Trebuchet MS"/>
              </a:rPr>
              <a:t>s</a:t>
            </a:r>
            <a:r>
              <a:rPr dirty="0" sz="1000" spc="25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5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cos(</a:t>
            </a:r>
            <a:r>
              <a:rPr dirty="0" sz="1000" spc="-45" i="1">
                <a:latin typeface="Arial"/>
                <a:cs typeface="Arial"/>
              </a:rPr>
              <a:t>π</a:t>
            </a:r>
            <a:r>
              <a:rPr dirty="0" sz="1000" spc="-45" i="1">
                <a:latin typeface="Trebuchet MS"/>
                <a:cs typeface="Trebuchet MS"/>
              </a:rPr>
              <a:t>r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+</a:t>
            </a:r>
            <a:r>
              <a:rPr dirty="0" sz="1000" spc="-100">
                <a:latin typeface="Tahoma"/>
                <a:cs typeface="Tahoma"/>
              </a:rPr>
              <a:t> </a:t>
            </a:r>
            <a:r>
              <a:rPr dirty="0" sz="1000" spc="-70" i="1">
                <a:latin typeface="Trebuchet MS"/>
                <a:cs typeface="Trebuchet MS"/>
              </a:rPr>
              <a:t>i</a:t>
            </a:r>
            <a:r>
              <a:rPr dirty="0" sz="1000" spc="-45" i="1"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sin(</a:t>
            </a:r>
            <a:r>
              <a:rPr dirty="0" sz="1000" spc="-40" i="1">
                <a:latin typeface="Arial"/>
                <a:cs typeface="Arial"/>
              </a:rPr>
              <a:t>π</a:t>
            </a:r>
            <a:r>
              <a:rPr dirty="0" sz="1000" spc="-40" i="1">
                <a:latin typeface="Trebuchet MS"/>
                <a:cs typeface="Trebuchet MS"/>
              </a:rPr>
              <a:t>r</a:t>
            </a:r>
            <a:r>
              <a:rPr dirty="0" sz="1000" spc="-200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cos(</a:t>
            </a:r>
            <a:r>
              <a:rPr dirty="0" sz="1000" spc="-20" i="1">
                <a:latin typeface="Arial"/>
                <a:cs typeface="Arial"/>
              </a:rPr>
              <a:t>π</a:t>
            </a:r>
            <a:r>
              <a:rPr dirty="0" sz="1000" spc="-20" i="1">
                <a:latin typeface="Trebuchet MS"/>
                <a:cs typeface="Trebuchet MS"/>
              </a:rPr>
              <a:t>s</a:t>
            </a:r>
            <a:r>
              <a:rPr dirty="0" sz="1000" spc="-2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dirty="0" sz="1000" spc="-10" i="1">
                <a:latin typeface="Arial"/>
                <a:cs typeface="Arial"/>
              </a:rPr>
              <a:t>β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15" i="1">
                <a:latin typeface="Arial"/>
                <a:cs typeface="Arial"/>
              </a:rPr>
              <a:t>β</a:t>
            </a:r>
            <a:r>
              <a:rPr dirty="0" sz="1000" spc="15">
                <a:latin typeface="Tahoma"/>
                <a:cs typeface="Tahoma"/>
              </a:rPr>
              <a:t>(</a:t>
            </a:r>
            <a:r>
              <a:rPr dirty="0" sz="1000" spc="15" i="1">
                <a:latin typeface="Trebuchet MS"/>
                <a:cs typeface="Trebuchet MS"/>
              </a:rPr>
              <a:t>r</a:t>
            </a:r>
            <a:r>
              <a:rPr dirty="0" sz="1000" spc="15" i="1">
                <a:latin typeface="Arial"/>
                <a:cs typeface="Arial"/>
              </a:rPr>
              <a:t>,</a:t>
            </a:r>
            <a:r>
              <a:rPr dirty="0" sz="1000" spc="-114" i="1">
                <a:latin typeface="Arial"/>
                <a:cs typeface="Arial"/>
              </a:rPr>
              <a:t> </a:t>
            </a:r>
            <a:r>
              <a:rPr dirty="0" sz="1000" spc="25" i="1">
                <a:latin typeface="Trebuchet MS"/>
                <a:cs typeface="Trebuchet MS"/>
              </a:rPr>
              <a:t>s</a:t>
            </a:r>
            <a:r>
              <a:rPr dirty="0" sz="1000" spc="25">
                <a:latin typeface="Tahoma"/>
                <a:cs typeface="Tahoma"/>
              </a:rPr>
              <a:t>)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45">
                <a:latin typeface="Tahoma"/>
                <a:cs typeface="Tahoma"/>
              </a:rPr>
              <a:t>=</a:t>
            </a:r>
            <a:r>
              <a:rPr dirty="0" sz="1000" spc="-40">
                <a:latin typeface="Tahoma"/>
                <a:cs typeface="Tahoma"/>
              </a:rPr>
              <a:t> </a:t>
            </a:r>
            <a:r>
              <a:rPr dirty="0" sz="1000" spc="-70" i="1">
                <a:latin typeface="Trebuchet MS"/>
                <a:cs typeface="Trebuchet MS"/>
              </a:rPr>
              <a:t>i</a:t>
            </a:r>
            <a:r>
              <a:rPr dirty="0" sz="1000" spc="-45" i="1">
                <a:latin typeface="Trebuchet MS"/>
                <a:cs typeface="Trebuchet MS"/>
              </a:rPr>
              <a:t> </a:t>
            </a:r>
            <a:r>
              <a:rPr dirty="0" sz="1000" spc="-40">
                <a:latin typeface="Tahoma"/>
                <a:cs typeface="Tahoma"/>
              </a:rPr>
              <a:t>sin(</a:t>
            </a:r>
            <a:r>
              <a:rPr dirty="0" sz="1000" spc="-40" i="1">
                <a:latin typeface="Arial"/>
                <a:cs typeface="Arial"/>
              </a:rPr>
              <a:t>π</a:t>
            </a:r>
            <a:r>
              <a:rPr dirty="0" sz="1000" spc="-40" i="1">
                <a:latin typeface="Trebuchet MS"/>
                <a:cs typeface="Trebuchet MS"/>
              </a:rPr>
              <a:t>r</a:t>
            </a:r>
            <a:r>
              <a:rPr dirty="0" sz="1000" spc="-195" i="1">
                <a:latin typeface="Trebuchet MS"/>
                <a:cs typeface="Trebuchet MS"/>
              </a:rPr>
              <a:t> </a:t>
            </a:r>
            <a:r>
              <a:rPr dirty="0" sz="1000">
                <a:latin typeface="Tahoma"/>
                <a:cs typeface="Tahoma"/>
              </a:rPr>
              <a:t>)</a:t>
            </a:r>
            <a:r>
              <a:rPr dirty="0" sz="1000" spc="-150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sin(</a:t>
            </a:r>
            <a:r>
              <a:rPr dirty="0" sz="1000" spc="-20" i="1">
                <a:latin typeface="Arial"/>
                <a:cs typeface="Arial"/>
              </a:rPr>
              <a:t>π</a:t>
            </a:r>
            <a:r>
              <a:rPr dirty="0" sz="1000" spc="-20" i="1">
                <a:latin typeface="Trebuchet MS"/>
                <a:cs typeface="Trebuchet MS"/>
              </a:rPr>
              <a:t>s</a:t>
            </a:r>
            <a:r>
              <a:rPr dirty="0" sz="1000" spc="-20">
                <a:latin typeface="Tahoma"/>
                <a:cs typeface="Tahoma"/>
              </a:rPr>
              <a:t>)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83" name="object 83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2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2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428809" y="3351784"/>
            <a:ext cx="680720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December </a:t>
            </a:r>
            <a:r>
              <a:rPr dirty="0" sz="600" spc="-50">
                <a:solidFill>
                  <a:srgbClr val="7A0000"/>
                </a:solidFill>
                <a:latin typeface="Lucida Sans Unicode"/>
                <a:cs typeface="Lucida Sans Unicode"/>
              </a:rPr>
              <a:t>27,</a:t>
            </a:r>
            <a:r>
              <a:rPr dirty="0" sz="600" spc="4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2018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12</a:t>
            </a:r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6970" y="301806"/>
            <a:ext cx="1798979" cy="2618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28809" y="3351784"/>
            <a:ext cx="680720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December </a:t>
            </a:r>
            <a:r>
              <a:rPr dirty="0" sz="600" spc="-50">
                <a:solidFill>
                  <a:srgbClr val="7A0000"/>
                </a:solidFill>
                <a:latin typeface="Lucida Sans Unicode"/>
                <a:cs typeface="Lucida Sans Unicode"/>
              </a:rPr>
              <a:t>27,</a:t>
            </a:r>
            <a:r>
              <a:rPr dirty="0" sz="600" spc="4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2018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13</a:t>
            </a:r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776208"/>
            <a:ext cx="288036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0"/>
              <a:t>What’s </a:t>
            </a:r>
            <a:r>
              <a:rPr dirty="0" sz="1400" spc="-45"/>
              <a:t>wrong </a:t>
            </a:r>
            <a:r>
              <a:rPr dirty="0" sz="1400" spc="-40"/>
              <a:t>in </a:t>
            </a:r>
            <a:r>
              <a:rPr dirty="0" sz="1400" spc="-35"/>
              <a:t>computing</a:t>
            </a:r>
            <a:r>
              <a:rPr dirty="0" sz="1400" spc="-100"/>
              <a:t> </a:t>
            </a:r>
            <a:r>
              <a:rPr dirty="0" sz="1400" spc="-20"/>
              <a:t>today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1151305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36133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089" y="1571371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781403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2932" y="1024074"/>
            <a:ext cx="3619500" cy="1038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5299"/>
              </a:lnSpc>
              <a:spcBef>
                <a:spcPts val="100"/>
              </a:spcBef>
            </a:pPr>
            <a:r>
              <a:rPr dirty="0" sz="1100">
                <a:latin typeface="Tahoma"/>
                <a:cs typeface="Tahoma"/>
              </a:rPr>
              <a:t>Not </a:t>
            </a:r>
            <a:r>
              <a:rPr dirty="0" sz="1100" spc="-65">
                <a:latin typeface="Tahoma"/>
                <a:cs typeface="Tahoma"/>
              </a:rPr>
              <a:t>enough </a:t>
            </a:r>
            <a:r>
              <a:rPr dirty="0" sz="1100" spc="-40">
                <a:latin typeface="Tahoma"/>
                <a:cs typeface="Tahoma"/>
              </a:rPr>
              <a:t>resolution </a:t>
            </a:r>
            <a:r>
              <a:rPr dirty="0" sz="1100" spc="-55">
                <a:latin typeface="Tahoma"/>
                <a:cs typeface="Tahoma"/>
              </a:rPr>
              <a:t>on </a:t>
            </a:r>
            <a:r>
              <a:rPr dirty="0" sz="1100" spc="-45">
                <a:latin typeface="Tahoma"/>
                <a:cs typeface="Tahoma"/>
              </a:rPr>
              <a:t>displays </a:t>
            </a:r>
            <a:r>
              <a:rPr dirty="0" sz="1100" spc="-70">
                <a:latin typeface="Tahoma"/>
                <a:cs typeface="Tahoma"/>
              </a:rPr>
              <a:t>(seems </a:t>
            </a:r>
            <a:r>
              <a:rPr dirty="0" sz="1100" spc="-35">
                <a:latin typeface="Tahoma"/>
                <a:cs typeface="Tahoma"/>
              </a:rPr>
              <a:t>mostly </a:t>
            </a:r>
            <a:r>
              <a:rPr dirty="0" sz="1100" spc="-55">
                <a:latin typeface="Tahoma"/>
                <a:cs typeface="Tahoma"/>
              </a:rPr>
              <a:t>solved </a:t>
            </a:r>
            <a:r>
              <a:rPr dirty="0" sz="1100" spc="-35">
                <a:latin typeface="Tahoma"/>
                <a:cs typeface="Tahoma"/>
              </a:rPr>
              <a:t>. . . </a:t>
            </a:r>
            <a:r>
              <a:rPr dirty="0" sz="1100" spc="-45">
                <a:latin typeface="Tahoma"/>
                <a:cs typeface="Tahoma"/>
              </a:rPr>
              <a:t>:-)  </a:t>
            </a:r>
            <a:r>
              <a:rPr dirty="0" sz="1100">
                <a:latin typeface="Tahoma"/>
                <a:cs typeface="Tahoma"/>
              </a:rPr>
              <a:t>Not </a:t>
            </a:r>
            <a:r>
              <a:rPr dirty="0" sz="1100" spc="-65">
                <a:latin typeface="Tahoma"/>
                <a:cs typeface="Tahoma"/>
              </a:rPr>
              <a:t>enough </a:t>
            </a:r>
            <a:r>
              <a:rPr dirty="0" sz="1100" spc="-50">
                <a:latin typeface="Tahoma"/>
                <a:cs typeface="Tahoma"/>
              </a:rPr>
              <a:t>processing </a:t>
            </a:r>
            <a:r>
              <a:rPr dirty="0" sz="1100" spc="-70">
                <a:latin typeface="Tahoma"/>
                <a:cs typeface="Tahoma"/>
              </a:rPr>
              <a:t>power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-15">
                <a:latin typeface="Tahoma"/>
                <a:cs typeface="Tahoma"/>
              </a:rPr>
              <a:t> </a:t>
            </a:r>
            <a:r>
              <a:rPr dirty="0" sz="1100" spc="-65">
                <a:latin typeface="Tahoma"/>
                <a:cs typeface="Tahoma"/>
              </a:rPr>
              <a:t>memory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>
                <a:latin typeface="Tahoma"/>
                <a:cs typeface="Tahoma"/>
              </a:rPr>
              <a:t>Not </a:t>
            </a:r>
            <a:r>
              <a:rPr dirty="0" sz="1100" spc="-65">
                <a:latin typeface="Tahoma"/>
                <a:cs typeface="Tahoma"/>
              </a:rPr>
              <a:t>enough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parallelism</a:t>
            </a:r>
            <a:endParaRPr sz="1100">
              <a:latin typeface="Tahoma"/>
              <a:cs typeface="Tahoma"/>
            </a:endParaRPr>
          </a:p>
          <a:p>
            <a:pPr marL="12700" marR="782320">
              <a:lnSpc>
                <a:spcPct val="102600"/>
              </a:lnSpc>
              <a:spcBef>
                <a:spcPts val="300"/>
              </a:spcBef>
            </a:pPr>
            <a:r>
              <a:rPr dirty="0" sz="1100" spc="-50">
                <a:latin typeface="Tahoma"/>
                <a:cs typeface="Tahoma"/>
              </a:rPr>
              <a:t>Software </a:t>
            </a:r>
            <a:r>
              <a:rPr dirty="0" sz="1100" spc="-25">
                <a:latin typeface="Tahoma"/>
                <a:cs typeface="Tahoma"/>
              </a:rPr>
              <a:t>tools </a:t>
            </a:r>
            <a:r>
              <a:rPr dirty="0" sz="1100" spc="-70">
                <a:latin typeface="Tahoma"/>
                <a:cs typeface="Tahoma"/>
              </a:rPr>
              <a:t>are </a:t>
            </a:r>
            <a:r>
              <a:rPr dirty="0" sz="1100" spc="-35">
                <a:latin typeface="Tahoma"/>
                <a:cs typeface="Tahoma"/>
              </a:rPr>
              <a:t>(largely) </a:t>
            </a:r>
            <a:r>
              <a:rPr dirty="0" sz="1100" spc="25">
                <a:latin typeface="Tahoma"/>
                <a:cs typeface="Tahoma"/>
              </a:rPr>
              <a:t>“flat”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45">
                <a:latin typeface="Tahoma"/>
                <a:cs typeface="Tahoma"/>
              </a:rPr>
              <a:t>sequential  </a:t>
            </a:r>
            <a:r>
              <a:rPr dirty="0" sz="1100" spc="-40">
                <a:latin typeface="Tahoma"/>
                <a:cs typeface="Tahoma"/>
              </a:rPr>
              <a:t>rather </a:t>
            </a:r>
            <a:r>
              <a:rPr dirty="0" sz="1100" spc="-35">
                <a:latin typeface="Tahoma"/>
                <a:cs typeface="Tahoma"/>
              </a:rPr>
              <a:t>than</a:t>
            </a:r>
            <a:r>
              <a:rPr dirty="0" sz="1100" spc="7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hierarchical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28809" y="3351784"/>
            <a:ext cx="680720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December </a:t>
            </a:r>
            <a:r>
              <a:rPr dirty="0" sz="600" spc="-50">
                <a:solidFill>
                  <a:srgbClr val="7A0000"/>
                </a:solidFill>
                <a:latin typeface="Lucida Sans Unicode"/>
                <a:cs typeface="Lucida Sans Unicode"/>
              </a:rPr>
              <a:t>27,</a:t>
            </a:r>
            <a:r>
              <a:rPr dirty="0" sz="600" spc="4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2018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14</a:t>
            </a:r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543760"/>
            <a:ext cx="322580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30"/>
              <a:t>The </a:t>
            </a:r>
            <a:r>
              <a:rPr dirty="0" sz="1400" spc="-15"/>
              <a:t>intelligent </a:t>
            </a:r>
            <a:r>
              <a:rPr dirty="0" sz="1400" spc="-10"/>
              <a:t>mathematical</a:t>
            </a:r>
            <a:r>
              <a:rPr dirty="0" sz="1400" spc="35"/>
              <a:t> </a:t>
            </a:r>
            <a:r>
              <a:rPr dirty="0" sz="1400" spc="-50"/>
              <a:t>assistant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91885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128890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089" y="1683067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893100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2103132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02932" y="791627"/>
            <a:ext cx="2332355" cy="159194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100" spc="-25">
                <a:latin typeface="Tahoma"/>
                <a:cs typeface="Tahoma"/>
              </a:rPr>
              <a:t>Adaptive </a:t>
            </a:r>
            <a:r>
              <a:rPr dirty="0" sz="1100" spc="-35">
                <a:latin typeface="Tahoma"/>
                <a:cs typeface="Tahoma"/>
              </a:rPr>
              <a:t>symbolic </a:t>
            </a:r>
            <a:r>
              <a:rPr dirty="0" sz="1100" spc="-25">
                <a:latin typeface="Tahoma"/>
                <a:cs typeface="Tahoma"/>
              </a:rPr>
              <a:t>input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145">
                <a:latin typeface="Tahoma"/>
                <a:cs typeface="Tahoma"/>
              </a:rPr>
              <a:t> </a:t>
            </a:r>
            <a:r>
              <a:rPr dirty="0" sz="1100" spc="-25">
                <a:latin typeface="Tahoma"/>
                <a:cs typeface="Tahoma"/>
              </a:rPr>
              <a:t>output</a:t>
            </a:r>
            <a:endParaRPr sz="1100">
              <a:latin typeface="Tahoma"/>
              <a:cs typeface="Tahoma"/>
            </a:endParaRPr>
          </a:p>
          <a:p>
            <a:pPr marL="12700" marR="257175">
              <a:lnSpc>
                <a:spcPct val="102600"/>
              </a:lnSpc>
              <a:spcBef>
                <a:spcPts val="300"/>
              </a:spcBef>
            </a:pPr>
            <a:r>
              <a:rPr dirty="0" sz="1100" spc="-30">
                <a:latin typeface="Tahoma"/>
                <a:cs typeface="Tahoma"/>
              </a:rPr>
              <a:t>Strong </a:t>
            </a:r>
            <a:r>
              <a:rPr dirty="0" sz="1100" spc="-40">
                <a:latin typeface="Tahoma"/>
                <a:cs typeface="Tahoma"/>
              </a:rPr>
              <a:t>basic </a:t>
            </a:r>
            <a:r>
              <a:rPr dirty="0" sz="1100" spc="-25">
                <a:latin typeface="Tahoma"/>
                <a:cs typeface="Tahoma"/>
              </a:rPr>
              <a:t>skills </a:t>
            </a:r>
            <a:r>
              <a:rPr dirty="0" sz="1100" spc="-10">
                <a:latin typeface="Tahoma"/>
                <a:cs typeface="Tahoma"/>
              </a:rPr>
              <a:t>(all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30">
                <a:latin typeface="Tahoma"/>
                <a:cs typeface="Tahoma"/>
              </a:rPr>
              <a:t>arithmetic  </a:t>
            </a:r>
            <a:r>
              <a:rPr dirty="0" sz="1100" spc="-40">
                <a:latin typeface="Tahoma"/>
                <a:cs typeface="Tahoma"/>
              </a:rPr>
              <a:t>through </a:t>
            </a:r>
            <a:r>
              <a:rPr dirty="0" sz="1100" spc="-45">
                <a:latin typeface="Tahoma"/>
                <a:cs typeface="Tahoma"/>
              </a:rPr>
              <a:t>college </a:t>
            </a:r>
            <a:r>
              <a:rPr dirty="0" sz="1100" spc="-35">
                <a:latin typeface="Tahoma"/>
                <a:cs typeface="Tahoma"/>
              </a:rPr>
              <a:t>calculus </a:t>
            </a:r>
            <a:r>
              <a:rPr dirty="0" sz="1100" spc="-50">
                <a:latin typeface="Tahoma"/>
                <a:cs typeface="Tahoma"/>
              </a:rPr>
              <a:t>and  </a:t>
            </a:r>
            <a:r>
              <a:rPr dirty="0" sz="1100" spc="-55">
                <a:latin typeface="Tahoma"/>
                <a:cs typeface="Tahoma"/>
              </a:rPr>
              <a:t>elementary </a:t>
            </a:r>
            <a:r>
              <a:rPr dirty="0" sz="1100" spc="-45">
                <a:latin typeface="Tahoma"/>
                <a:cs typeface="Tahoma"/>
              </a:rPr>
              <a:t>discrete</a:t>
            </a:r>
            <a:r>
              <a:rPr dirty="0" sz="1100" spc="9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structures)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dirty="0" sz="1100" spc="-5">
                <a:latin typeface="Tahoma"/>
                <a:cs typeface="Tahoma"/>
              </a:rPr>
              <a:t>First </a:t>
            </a:r>
            <a:r>
              <a:rPr dirty="0" sz="1100" spc="-55">
                <a:latin typeface="Tahoma"/>
                <a:cs typeface="Tahoma"/>
              </a:rPr>
              <a:t>order </a:t>
            </a:r>
            <a:r>
              <a:rPr dirty="0" sz="1100" spc="-25">
                <a:latin typeface="Tahoma"/>
                <a:cs typeface="Tahoma"/>
              </a:rPr>
              <a:t>logic</a:t>
            </a:r>
            <a:r>
              <a:rPr dirty="0" sz="1100" spc="110">
                <a:latin typeface="Tahoma"/>
                <a:cs typeface="Tahoma"/>
              </a:rPr>
              <a:t> </a:t>
            </a:r>
            <a:r>
              <a:rPr dirty="0" sz="1100" spc="-30">
                <a:latin typeface="Tahoma"/>
                <a:cs typeface="Tahoma"/>
              </a:rPr>
              <a:t>capabilities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 spc="-25">
                <a:latin typeface="Tahoma"/>
                <a:cs typeface="Tahoma"/>
              </a:rPr>
              <a:t>Adaptive </a:t>
            </a:r>
            <a:r>
              <a:rPr dirty="0" sz="1100" spc="-10">
                <a:latin typeface="Tahoma"/>
                <a:cs typeface="Tahoma"/>
              </a:rPr>
              <a:t>“patterning” </a:t>
            </a:r>
            <a:r>
              <a:rPr dirty="0" sz="1100" spc="-55">
                <a:latin typeface="Tahoma"/>
                <a:cs typeface="Tahoma"/>
              </a:rPr>
              <a:t>and</a:t>
            </a:r>
            <a:r>
              <a:rPr dirty="0" sz="1100" spc="65">
                <a:latin typeface="Tahoma"/>
                <a:cs typeface="Tahoma"/>
              </a:rPr>
              <a:t> </a:t>
            </a:r>
            <a:r>
              <a:rPr dirty="0" sz="1100" spc="-15">
                <a:latin typeface="Tahoma"/>
                <a:cs typeface="Tahoma"/>
              </a:rPr>
              <a:t>“symboling”</a:t>
            </a:r>
            <a:endParaRPr sz="1100">
              <a:latin typeface="Tahoma"/>
              <a:cs typeface="Tahoma"/>
            </a:endParaRPr>
          </a:p>
          <a:p>
            <a:pPr marL="12700" marR="370840">
              <a:lnSpc>
                <a:spcPct val="102600"/>
              </a:lnSpc>
              <a:spcBef>
                <a:spcPts val="300"/>
              </a:spcBef>
            </a:pPr>
            <a:r>
              <a:rPr dirty="0" sz="1100" spc="-40">
                <a:latin typeface="Tahoma"/>
                <a:cs typeface="Tahoma"/>
              </a:rPr>
              <a:t>Elementary </a:t>
            </a:r>
            <a:r>
              <a:rPr dirty="0" sz="1100" spc="-45">
                <a:latin typeface="Tahoma"/>
                <a:cs typeface="Tahoma"/>
              </a:rPr>
              <a:t>hypothesis generation  </a:t>
            </a:r>
            <a:r>
              <a:rPr dirty="0" sz="1100" spc="-50">
                <a:latin typeface="Tahoma"/>
                <a:cs typeface="Tahoma"/>
              </a:rPr>
              <a:t>and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testing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28809" y="3351784"/>
            <a:ext cx="680720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40">
                <a:solidFill>
                  <a:srgbClr val="7A0000"/>
                </a:solidFill>
                <a:latin typeface="Lucida Sans Unicode"/>
                <a:cs typeface="Lucida Sans Unicode"/>
              </a:rPr>
              <a:t>December </a:t>
            </a:r>
            <a:r>
              <a:rPr dirty="0" sz="600" spc="-50">
                <a:solidFill>
                  <a:srgbClr val="7A0000"/>
                </a:solidFill>
                <a:latin typeface="Lucida Sans Unicode"/>
                <a:cs typeface="Lucida Sans Unicode"/>
              </a:rPr>
              <a:t>27,</a:t>
            </a:r>
            <a:r>
              <a:rPr dirty="0" sz="600" spc="40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2018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r>
              <a:rPr dirty="0" spc="-65"/>
              <a:t>15</a:t>
            </a:r>
            <a:r>
              <a:rPr dirty="0" spc="-65"/>
              <a:t> </a:t>
            </a:r>
            <a:r>
              <a:rPr dirty="0"/>
              <a:t>/</a:t>
            </a:r>
            <a:r>
              <a:rPr dirty="0" spc="-90"/>
              <a:t> </a:t>
            </a:r>
            <a:r>
              <a:rPr dirty="0" spc="-6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50520"/>
          </a:xfrm>
          <a:custGeom>
            <a:avLst/>
            <a:gdLst/>
            <a:ahLst/>
            <a:cxnLst/>
            <a:rect l="l" t="t" r="r" b="b"/>
            <a:pathLst>
              <a:path w="4608195" h="350520">
                <a:moveTo>
                  <a:pt x="0" y="350126"/>
                </a:moveTo>
                <a:lnTo>
                  <a:pt x="4608004" y="350126"/>
                </a:lnTo>
                <a:lnTo>
                  <a:pt x="4608004" y="0"/>
                </a:lnTo>
                <a:lnTo>
                  <a:pt x="0" y="0"/>
                </a:lnTo>
                <a:lnTo>
                  <a:pt x="0" y="350126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9878"/>
            <a:ext cx="107505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10" b="0">
                <a:solidFill>
                  <a:srgbClr val="CC0000"/>
                </a:solidFill>
                <a:latin typeface="Tahoma"/>
                <a:cs typeface="Tahoma"/>
              </a:rPr>
              <a:t>Brief</a:t>
            </a:r>
            <a:r>
              <a:rPr dirty="0" sz="1400" spc="-30" b="0">
                <a:solidFill>
                  <a:srgbClr val="CC0000"/>
                </a:solidFill>
                <a:latin typeface="Tahoma"/>
                <a:cs typeface="Tahoma"/>
              </a:rPr>
              <a:t> </a:t>
            </a:r>
            <a:r>
              <a:rPr dirty="0" sz="1400" spc="-65" b="0">
                <a:solidFill>
                  <a:srgbClr val="CC0000"/>
                </a:solidFill>
                <a:latin typeface="Tahoma"/>
                <a:cs typeface="Tahoma"/>
              </a:rPr>
              <a:t>overview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280" y="638619"/>
            <a:ext cx="160096" cy="160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9743" y="610525"/>
            <a:ext cx="15709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6944" sz="1200" spc="-127">
                <a:solidFill>
                  <a:srgbClr val="EAEAF7"/>
                </a:solidFill>
                <a:latin typeface="Lucida Sans Unicode"/>
                <a:cs typeface="Lucida Sans Unicode"/>
              </a:rPr>
              <a:t>1 </a:t>
            </a:r>
            <a:r>
              <a:rPr dirty="0" sz="1100" spc="-50">
                <a:latin typeface="Tahoma"/>
                <a:cs typeface="Tahoma"/>
                <a:hlinkClick r:id="rId3" action="ppaction://hlinksldjump"/>
              </a:rPr>
              <a:t>General problem</a:t>
            </a:r>
            <a:r>
              <a:rPr dirty="0" sz="1100" spc="55">
                <a:latin typeface="Tahoma"/>
                <a:cs typeface="Tahoma"/>
                <a:hlinkClick r:id="rId3" action="ppaction://hlinksldjump"/>
              </a:rPr>
              <a:t> </a:t>
            </a:r>
            <a:r>
              <a:rPr dirty="0" sz="1100" spc="-40">
                <a:latin typeface="Tahoma"/>
                <a:cs typeface="Tahoma"/>
                <a:hlinkClick r:id="rId3" action="ppaction://hlinksldjump"/>
              </a:rPr>
              <a:t>solving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9280" y="947801"/>
            <a:ext cx="160096" cy="160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29743" y="947139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85">
                <a:solidFill>
                  <a:srgbClr val="EAEAF7"/>
                </a:solidFill>
                <a:latin typeface="Lucida Sans Unicode"/>
                <a:cs typeface="Lucida Sans Unicode"/>
              </a:rPr>
              <a:t>2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5173" y="919707"/>
            <a:ext cx="1141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Tahoma"/>
                <a:cs typeface="Tahoma"/>
                <a:hlinkClick r:id="rId5" action="ppaction://hlinksldjump"/>
              </a:rPr>
              <a:t>Pattern</a:t>
            </a:r>
            <a:r>
              <a:rPr dirty="0" sz="1100" spc="-25">
                <a:latin typeface="Tahoma"/>
                <a:cs typeface="Tahoma"/>
                <a:hlinkClick r:id="rId5" action="ppaction://hlinksldjump"/>
              </a:rPr>
              <a:t> </a:t>
            </a:r>
            <a:r>
              <a:rPr dirty="0" sz="1100" spc="-35">
                <a:latin typeface="Tahoma"/>
                <a:cs typeface="Tahoma"/>
                <a:hlinkClick r:id="rId5" action="ppaction://hlinksldjump"/>
              </a:rPr>
              <a:t>recognition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9280" y="1256982"/>
            <a:ext cx="160096" cy="160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9743" y="1256320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85">
                <a:solidFill>
                  <a:srgbClr val="EAEAF7"/>
                </a:solidFill>
                <a:latin typeface="Lucida Sans Unicode"/>
                <a:cs typeface="Lucida Sans Unicode"/>
              </a:rPr>
              <a:t>3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5173" y="1228888"/>
            <a:ext cx="1089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Tahoma"/>
                <a:cs typeface="Tahoma"/>
                <a:hlinkClick r:id="rId6" action="ppaction://hlinksldjump"/>
              </a:rPr>
              <a:t>Symbols </a:t>
            </a:r>
            <a:r>
              <a:rPr dirty="0" sz="1100" spc="-50">
                <a:latin typeface="Tahoma"/>
                <a:cs typeface="Tahoma"/>
                <a:hlinkClick r:id="rId6" action="ppaction://hlinksldjump"/>
              </a:rPr>
              <a:t>and</a:t>
            </a:r>
            <a:r>
              <a:rPr dirty="0" sz="1100" spc="5">
                <a:latin typeface="Tahoma"/>
                <a:cs typeface="Tahoma"/>
                <a:hlinkClick r:id="rId6" action="ppaction://hlinksldjump"/>
              </a:rPr>
              <a:t> </a:t>
            </a:r>
            <a:r>
              <a:rPr dirty="0" sz="1100" spc="-55">
                <a:latin typeface="Tahoma"/>
                <a:cs typeface="Tahoma"/>
                <a:hlinkClick r:id="rId6" action="ppaction://hlinksldjump"/>
              </a:rPr>
              <a:t>signs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9280" y="1566164"/>
            <a:ext cx="160096" cy="160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29743" y="1538070"/>
            <a:ext cx="14039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6944" sz="1200" spc="-127">
                <a:solidFill>
                  <a:srgbClr val="EAEAF7"/>
                </a:solidFill>
                <a:latin typeface="Lucida Sans Unicode"/>
                <a:cs typeface="Lucida Sans Unicode"/>
              </a:rPr>
              <a:t>4 </a:t>
            </a:r>
            <a:r>
              <a:rPr dirty="0" sz="1100" spc="-35">
                <a:latin typeface="Tahoma"/>
                <a:cs typeface="Tahoma"/>
                <a:hlinkClick r:id="rId7" action="ppaction://hlinksldjump"/>
              </a:rPr>
              <a:t>Intelligent</a:t>
            </a:r>
            <a:r>
              <a:rPr dirty="0" sz="1100" spc="-5">
                <a:latin typeface="Tahoma"/>
                <a:cs typeface="Tahoma"/>
                <a:hlinkClick r:id="rId7" action="ppaction://hlinksldjump"/>
              </a:rPr>
              <a:t> </a:t>
            </a:r>
            <a:r>
              <a:rPr dirty="0" sz="1100" spc="-35">
                <a:latin typeface="Tahoma"/>
                <a:cs typeface="Tahoma"/>
                <a:hlinkClick r:id="rId7" action="ppaction://hlinksldjump"/>
              </a:rPr>
              <a:t>patterning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9280" y="1875345"/>
            <a:ext cx="160096" cy="16009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9743" y="1874684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85">
                <a:solidFill>
                  <a:srgbClr val="EAEAF7"/>
                </a:solidFill>
                <a:latin typeface="Lucida Sans Unicode"/>
                <a:cs typeface="Lucida Sans Unicode"/>
              </a:rPr>
              <a:t>5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5173" y="1847251"/>
            <a:ext cx="774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Tahoma"/>
                <a:cs typeface="Tahoma"/>
                <a:hlinkClick r:id="rId9" action="ppaction://hlinksldjump"/>
              </a:rPr>
              <a:t>Some</a:t>
            </a:r>
            <a:r>
              <a:rPr dirty="0" sz="1100" spc="-50">
                <a:latin typeface="Tahoma"/>
                <a:cs typeface="Tahoma"/>
                <a:hlinkClick r:id="rId9" action="ppaction://hlinksldjump"/>
              </a:rPr>
              <a:t> </a:t>
            </a:r>
            <a:r>
              <a:rPr dirty="0" sz="1100" spc="-35">
                <a:latin typeface="Tahoma"/>
                <a:cs typeface="Tahoma"/>
                <a:hlinkClick r:id="rId9" action="ppaction://hlinksldjump"/>
              </a:rPr>
              <a:t>history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89280" y="2184527"/>
            <a:ext cx="160096" cy="160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29743" y="2183865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85">
                <a:solidFill>
                  <a:srgbClr val="EAEAF7"/>
                </a:solidFill>
                <a:latin typeface="Lucida Sans Unicode"/>
                <a:cs typeface="Lucida Sans Unicode"/>
              </a:rPr>
              <a:t>6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5173" y="2156433"/>
            <a:ext cx="14566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">
                <a:latin typeface="Tahoma"/>
                <a:cs typeface="Tahoma"/>
                <a:hlinkClick r:id="rId10" action="ppaction://hlinksldjump"/>
              </a:rPr>
              <a:t>Making </a:t>
            </a:r>
            <a:r>
              <a:rPr dirty="0" sz="1100" spc="-35">
                <a:latin typeface="Tahoma"/>
                <a:cs typeface="Tahoma"/>
                <a:hlinkClick r:id="rId10" action="ppaction://hlinksldjump"/>
              </a:rPr>
              <a:t>things </a:t>
            </a:r>
            <a:r>
              <a:rPr dirty="0" sz="1100" spc="-25">
                <a:latin typeface="Tahoma"/>
                <a:cs typeface="Tahoma"/>
                <a:hlinkClick r:id="rId10" action="ppaction://hlinksldjump"/>
              </a:rPr>
              <a:t>look</a:t>
            </a:r>
            <a:r>
              <a:rPr dirty="0" sz="1100" spc="75">
                <a:latin typeface="Tahoma"/>
                <a:cs typeface="Tahoma"/>
                <a:hlinkClick r:id="rId10" action="ppaction://hlinksldjump"/>
              </a:rPr>
              <a:t> </a:t>
            </a:r>
            <a:r>
              <a:rPr dirty="0" sz="1100" spc="-25">
                <a:latin typeface="Tahoma"/>
                <a:cs typeface="Tahoma"/>
                <a:hlinkClick r:id="rId10" action="ppaction://hlinksldjump"/>
              </a:rPr>
              <a:t>right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89280" y="2493708"/>
            <a:ext cx="160096" cy="160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29743" y="2465602"/>
            <a:ext cx="21723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6944" sz="1200" spc="-127">
                <a:solidFill>
                  <a:srgbClr val="EAEAF7"/>
                </a:solidFill>
                <a:latin typeface="Lucida Sans Unicode"/>
                <a:cs typeface="Lucida Sans Unicode"/>
              </a:rPr>
              <a:t>7 </a:t>
            </a:r>
            <a:r>
              <a:rPr dirty="0" sz="1100" spc="-10">
                <a:latin typeface="Tahoma"/>
                <a:cs typeface="Tahoma"/>
                <a:hlinkClick r:id="rId11" action="ppaction://hlinksldjump"/>
              </a:rPr>
              <a:t>What’s </a:t>
            </a:r>
            <a:r>
              <a:rPr dirty="0" sz="1100" spc="-55">
                <a:latin typeface="Tahoma"/>
                <a:cs typeface="Tahoma"/>
                <a:hlinkClick r:id="rId11" action="ppaction://hlinksldjump"/>
              </a:rPr>
              <a:t>wrong </a:t>
            </a:r>
            <a:r>
              <a:rPr dirty="0" sz="1100" spc="-25">
                <a:latin typeface="Tahoma"/>
                <a:cs typeface="Tahoma"/>
                <a:hlinkClick r:id="rId11" action="ppaction://hlinksldjump"/>
              </a:rPr>
              <a:t>in </a:t>
            </a:r>
            <a:r>
              <a:rPr dirty="0" sz="1100" spc="-35">
                <a:latin typeface="Tahoma"/>
                <a:cs typeface="Tahoma"/>
                <a:hlinkClick r:id="rId11" action="ppaction://hlinksldjump"/>
              </a:rPr>
              <a:t>computing</a:t>
            </a:r>
            <a:r>
              <a:rPr dirty="0" sz="1100" spc="165">
                <a:latin typeface="Tahoma"/>
                <a:cs typeface="Tahoma"/>
                <a:hlinkClick r:id="rId11" action="ppaction://hlinksldjump"/>
              </a:rPr>
              <a:t> </a:t>
            </a:r>
            <a:r>
              <a:rPr dirty="0" sz="1100" spc="-35">
                <a:latin typeface="Tahoma"/>
                <a:cs typeface="Tahoma"/>
                <a:hlinkClick r:id="rId11" action="ppaction://hlinksldjump"/>
              </a:rPr>
              <a:t>today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9280" y="2802877"/>
            <a:ext cx="160096" cy="1600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29743" y="2802228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85">
                <a:solidFill>
                  <a:srgbClr val="EAEAF7"/>
                </a:solidFill>
                <a:latin typeface="Lucida Sans Unicode"/>
                <a:cs typeface="Lucida Sans Unicode"/>
              </a:rPr>
              <a:t>8</a:t>
            </a:r>
            <a:endParaRPr sz="800">
              <a:latin typeface="Lucida Sans Unicode"/>
              <a:cs typeface="Lucida Sans Unicode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5173" y="2774783"/>
            <a:ext cx="2238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0">
                <a:latin typeface="Tahoma"/>
                <a:cs typeface="Tahoma"/>
                <a:hlinkClick r:id="rId13" action="ppaction://hlinksldjump"/>
              </a:rPr>
              <a:t>The </a:t>
            </a:r>
            <a:r>
              <a:rPr dirty="0" sz="1100" spc="-25">
                <a:latin typeface="Tahoma"/>
                <a:cs typeface="Tahoma"/>
                <a:hlinkClick r:id="rId13" action="ppaction://hlinksldjump"/>
              </a:rPr>
              <a:t>intelligent </a:t>
            </a:r>
            <a:r>
              <a:rPr dirty="0" sz="1100" spc="-35">
                <a:latin typeface="Tahoma"/>
                <a:cs typeface="Tahoma"/>
                <a:hlinkClick r:id="rId13" action="ppaction://hlinksldjump"/>
              </a:rPr>
              <a:t>mathematical</a:t>
            </a:r>
            <a:r>
              <a:rPr dirty="0" sz="1100" spc="110">
                <a:latin typeface="Tahoma"/>
                <a:cs typeface="Tahoma"/>
                <a:hlinkClick r:id="rId13" action="ppaction://hlinksldjump"/>
              </a:rPr>
              <a:t> </a:t>
            </a:r>
            <a:r>
              <a:rPr dirty="0" sz="1100" spc="-40">
                <a:latin typeface="Tahoma"/>
                <a:cs typeface="Tahoma"/>
                <a:hlinkClick r:id="rId13" action="ppaction://hlinksldjump"/>
              </a:rPr>
              <a:t>assistant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13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13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13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646" y="452587"/>
            <a:ext cx="2020570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-35"/>
              <a:t>General </a:t>
            </a:r>
            <a:r>
              <a:rPr dirty="0" sz="1400" spc="-45"/>
              <a:t>problem</a:t>
            </a:r>
            <a:r>
              <a:rPr dirty="0" sz="1400" spc="-95"/>
              <a:t> </a:t>
            </a:r>
            <a:r>
              <a:rPr dirty="0" sz="1400" spc="-70"/>
              <a:t>solving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80742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2932" y="723987"/>
            <a:ext cx="1753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5" b="1">
                <a:latin typeface="Arial"/>
                <a:cs typeface="Arial"/>
              </a:rPr>
              <a:t>Understanding </a:t>
            </a:r>
            <a:r>
              <a:rPr dirty="0" sz="1100" spc="-15" b="1">
                <a:latin typeface="Arial"/>
                <a:cs typeface="Arial"/>
              </a:rPr>
              <a:t>the</a:t>
            </a:r>
            <a:r>
              <a:rPr dirty="0" sz="1100" spc="-70" b="1">
                <a:latin typeface="Arial"/>
                <a:cs typeface="Arial"/>
              </a:rPr>
              <a:t> </a:t>
            </a:r>
            <a:r>
              <a:rPr dirty="0" sz="1100" spc="-55" b="1">
                <a:latin typeface="Arial"/>
                <a:cs typeface="Arial"/>
              </a:rPr>
              <a:t>problem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0108" y="958706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4352" y="945786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0108" y="1262376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34352" y="1249443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10108" y="1566033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534352" y="1553100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0108" y="1717862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34352" y="1704929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0021" y="913135"/>
            <a:ext cx="2129155" cy="9366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29083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Tahoma"/>
                <a:cs typeface="Tahoma"/>
              </a:rPr>
              <a:t>Problem </a:t>
            </a:r>
            <a:r>
              <a:rPr dirty="0" sz="1000" spc="-30">
                <a:latin typeface="Tahoma"/>
                <a:cs typeface="Tahoma"/>
              </a:rPr>
              <a:t>context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35">
                <a:latin typeface="Tahoma"/>
                <a:cs typeface="Tahoma"/>
              </a:rPr>
              <a:t>statement </a:t>
            </a:r>
            <a:r>
              <a:rPr dirty="0" sz="1000" spc="-30">
                <a:latin typeface="Tahoma"/>
                <a:cs typeface="Tahoma"/>
              </a:rPr>
              <a:t>of 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problem</a:t>
            </a:r>
            <a:endParaRPr sz="1000">
              <a:latin typeface="Tahoma"/>
              <a:cs typeface="Tahoma"/>
            </a:endParaRPr>
          </a:p>
          <a:p>
            <a:pPr marL="12700" marR="5080">
              <a:lnSpc>
                <a:spcPts val="1200"/>
              </a:lnSpc>
              <a:spcBef>
                <a:spcPts val="30"/>
              </a:spcBef>
            </a:pPr>
            <a:r>
              <a:rPr dirty="0" sz="1000" spc="-25">
                <a:latin typeface="Tahoma"/>
                <a:cs typeface="Tahoma"/>
              </a:rPr>
              <a:t>Solving </a:t>
            </a:r>
            <a:r>
              <a:rPr dirty="0" sz="1000" spc="-35">
                <a:latin typeface="Tahoma"/>
                <a:cs typeface="Tahoma"/>
              </a:rPr>
              <a:t>the </a:t>
            </a:r>
            <a:r>
              <a:rPr dirty="0" sz="1000" spc="-20">
                <a:latin typeface="Tahoma"/>
                <a:cs typeface="Tahoma"/>
              </a:rPr>
              <a:t>right </a:t>
            </a:r>
            <a:r>
              <a:rPr dirty="0" sz="1000" spc="-45">
                <a:latin typeface="Tahoma"/>
                <a:cs typeface="Tahoma"/>
              </a:rPr>
              <a:t>problem </a:t>
            </a:r>
            <a:r>
              <a:rPr dirty="0" sz="1000" spc="-25">
                <a:latin typeface="Tahoma"/>
                <a:cs typeface="Tahoma"/>
              </a:rPr>
              <a:t>(ill-posed </a:t>
            </a:r>
            <a:r>
              <a:rPr dirty="0" sz="1000" spc="-45">
                <a:latin typeface="Tahoma"/>
                <a:cs typeface="Tahoma"/>
              </a:rPr>
              <a:t>and  </a:t>
            </a:r>
            <a:r>
              <a:rPr dirty="0" sz="1000" spc="-25">
                <a:latin typeface="Tahoma"/>
                <a:cs typeface="Tahoma"/>
              </a:rPr>
              <a:t>ill-conditioned </a:t>
            </a:r>
            <a:r>
              <a:rPr dirty="0" sz="1000" spc="-40">
                <a:latin typeface="Tahoma"/>
                <a:cs typeface="Tahoma"/>
              </a:rPr>
              <a:t>problems)  </a:t>
            </a:r>
            <a:r>
              <a:rPr dirty="0" sz="1000" spc="-30">
                <a:latin typeface="Tahoma"/>
                <a:cs typeface="Tahoma"/>
              </a:rPr>
              <a:t>Preconceptions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45"/>
              </a:lnSpc>
            </a:pPr>
            <a:r>
              <a:rPr dirty="0" sz="1000" spc="-45">
                <a:latin typeface="Tahoma"/>
                <a:cs typeface="Tahoma"/>
              </a:rPr>
              <a:t>Language and </a:t>
            </a:r>
            <a:r>
              <a:rPr dirty="0" sz="1000" spc="-30">
                <a:latin typeface="Tahoma"/>
                <a:cs typeface="Tahoma"/>
              </a:rPr>
              <a:t>restating </a:t>
            </a:r>
            <a:r>
              <a:rPr dirty="0" sz="1000" spc="-35">
                <a:latin typeface="Tahoma"/>
                <a:cs typeface="Tahoma"/>
              </a:rPr>
              <a:t>the</a:t>
            </a:r>
            <a:r>
              <a:rPr dirty="0" sz="1000" spc="17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problem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1089" y="1933511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02932" y="1850058"/>
            <a:ext cx="14516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b="1">
                <a:latin typeface="Arial"/>
                <a:cs typeface="Arial"/>
              </a:rPr>
              <a:t>The </a:t>
            </a:r>
            <a:r>
              <a:rPr dirty="0" sz="1100" spc="-45" b="1">
                <a:latin typeface="Arial"/>
                <a:cs typeface="Arial"/>
              </a:rPr>
              <a:t>role </a:t>
            </a:r>
            <a:r>
              <a:rPr dirty="0" sz="1100" spc="-40" b="1">
                <a:latin typeface="Arial"/>
                <a:cs typeface="Arial"/>
              </a:rPr>
              <a:t>of</a:t>
            </a:r>
            <a:r>
              <a:rPr dirty="0" sz="1100" spc="35" b="1">
                <a:latin typeface="Arial"/>
                <a:cs typeface="Arial"/>
              </a:rPr>
              <a:t> </a:t>
            </a:r>
            <a:r>
              <a:rPr dirty="0" sz="1100" spc="-55" b="1">
                <a:latin typeface="Arial"/>
                <a:cs typeface="Arial"/>
              </a:rPr>
              <a:t>experience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0108" y="2084790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534352" y="2071857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10108" y="2236619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534352" y="2223686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0108" y="2388447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34352" y="2375514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80021" y="2039218"/>
            <a:ext cx="157734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Tahoma"/>
                <a:cs typeface="Tahoma"/>
              </a:rPr>
              <a:t>Similar </a:t>
            </a:r>
            <a:r>
              <a:rPr dirty="0" sz="1000" spc="-50">
                <a:latin typeface="Tahoma"/>
                <a:cs typeface="Tahoma"/>
              </a:rPr>
              <a:t>problems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40">
                <a:latin typeface="Tahoma"/>
                <a:cs typeface="Tahoma"/>
              </a:rPr>
              <a:t>analogy  </a:t>
            </a:r>
            <a:r>
              <a:rPr dirty="0" sz="1000" spc="-30">
                <a:latin typeface="Tahoma"/>
                <a:cs typeface="Tahoma"/>
              </a:rPr>
              <a:t>Appropriate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tools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0"/>
              </a:lnSpc>
            </a:pPr>
            <a:r>
              <a:rPr dirty="0" sz="1000" spc="-20">
                <a:latin typeface="Tahoma"/>
                <a:cs typeface="Tahoma"/>
              </a:rPr>
              <a:t>Specific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experience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089" y="825652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2932" y="742199"/>
            <a:ext cx="1353185" cy="19177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5"/>
              <a:t>Three </a:t>
            </a:r>
            <a:r>
              <a:rPr dirty="0" spc="-75"/>
              <a:t>basic</a:t>
            </a:r>
            <a:r>
              <a:rPr dirty="0" spc="-135"/>
              <a:t> </a:t>
            </a:r>
            <a:r>
              <a:rPr dirty="0" spc="-50"/>
              <a:t>methods</a:t>
            </a:r>
          </a:p>
        </p:txBody>
      </p:sp>
      <p:sp>
        <p:nvSpPr>
          <p:cNvPr id="4" name="object 4"/>
          <p:cNvSpPr/>
          <p:nvPr/>
        </p:nvSpPr>
        <p:spPr>
          <a:xfrm>
            <a:off x="510108" y="976931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4352" y="963998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108" y="1128760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4352" y="1115827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0108" y="1280588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4352" y="1267655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0034" y="931359"/>
            <a:ext cx="887094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ahoma"/>
                <a:cs typeface="Tahoma"/>
              </a:rPr>
              <a:t>Plug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30">
                <a:latin typeface="Tahoma"/>
                <a:cs typeface="Tahoma"/>
              </a:rPr>
              <a:t>grind  </a:t>
            </a:r>
            <a:r>
              <a:rPr dirty="0" sz="1000" spc="-60">
                <a:latin typeface="Tahoma"/>
                <a:cs typeface="Tahoma"/>
              </a:rPr>
              <a:t>Guess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55">
                <a:latin typeface="Tahoma"/>
                <a:cs typeface="Tahoma"/>
              </a:rPr>
              <a:t>prove  </a:t>
            </a:r>
            <a:r>
              <a:rPr dirty="0" sz="1000" spc="-10">
                <a:latin typeface="Tahoma"/>
                <a:cs typeface="Tahoma"/>
              </a:rPr>
              <a:t>Look </a:t>
            </a:r>
            <a:r>
              <a:rPr dirty="0" sz="1000" spc="15">
                <a:latin typeface="Tahoma"/>
                <a:cs typeface="Tahoma"/>
              </a:rPr>
              <a:t>it</a:t>
            </a:r>
            <a:r>
              <a:rPr dirty="0" sz="1000" spc="25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up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1089" y="149623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02932" y="1412784"/>
            <a:ext cx="2195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0" b="1">
                <a:latin typeface="Arial"/>
                <a:cs typeface="Arial"/>
              </a:rPr>
              <a:t>Hypothesis </a:t>
            </a:r>
            <a:r>
              <a:rPr dirty="0" sz="1100" spc="-40" b="1">
                <a:latin typeface="Arial"/>
                <a:cs typeface="Arial"/>
              </a:rPr>
              <a:t>generation </a:t>
            </a:r>
            <a:r>
              <a:rPr dirty="0" sz="1100" spc="-55" b="1">
                <a:latin typeface="Arial"/>
                <a:cs typeface="Arial"/>
              </a:rPr>
              <a:t>and</a:t>
            </a:r>
            <a:r>
              <a:rPr dirty="0" sz="1100" spc="-190" b="1">
                <a:latin typeface="Arial"/>
                <a:cs typeface="Arial"/>
              </a:rPr>
              <a:t> </a:t>
            </a:r>
            <a:r>
              <a:rPr dirty="0" sz="1100" spc="-35" b="1">
                <a:latin typeface="Arial"/>
                <a:cs typeface="Arial"/>
              </a:rPr>
              <a:t>testing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0108" y="1647517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34352" y="1634584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10108" y="1799345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534352" y="1786412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0108" y="1951174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534352" y="1938241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10108" y="2103002"/>
            <a:ext cx="114214" cy="114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34352" y="2090082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4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0021" y="1601945"/>
            <a:ext cx="2769870" cy="6330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Tahoma"/>
                <a:cs typeface="Tahoma"/>
              </a:rPr>
              <a:t>Flexibility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50">
                <a:latin typeface="Tahoma"/>
                <a:cs typeface="Tahoma"/>
              </a:rPr>
              <a:t>freedom </a:t>
            </a:r>
            <a:r>
              <a:rPr dirty="0" sz="1000" spc="85">
                <a:latin typeface="Tahoma"/>
                <a:cs typeface="Tahoma"/>
              </a:rPr>
              <a:t>— </a:t>
            </a:r>
            <a:r>
              <a:rPr dirty="0" sz="1000" spc="-35">
                <a:latin typeface="Tahoma"/>
                <a:cs typeface="Tahoma"/>
              </a:rPr>
              <a:t>willingness </a:t>
            </a:r>
            <a:r>
              <a:rPr dirty="0" sz="1000" spc="-10">
                <a:latin typeface="Tahoma"/>
                <a:cs typeface="Tahoma"/>
              </a:rPr>
              <a:t>to </a:t>
            </a:r>
            <a:r>
              <a:rPr dirty="0" sz="1000" spc="-15">
                <a:latin typeface="Tahoma"/>
                <a:cs typeface="Tahoma"/>
              </a:rPr>
              <a:t>try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15">
                <a:latin typeface="Tahoma"/>
                <a:cs typeface="Tahoma"/>
              </a:rPr>
              <a:t>fail  </a:t>
            </a:r>
            <a:r>
              <a:rPr dirty="0" sz="1000" spc="-30">
                <a:latin typeface="Tahoma"/>
                <a:cs typeface="Tahoma"/>
              </a:rPr>
              <a:t>Recognizing </a:t>
            </a:r>
            <a:r>
              <a:rPr dirty="0" sz="1000" spc="-25">
                <a:latin typeface="Tahoma"/>
                <a:cs typeface="Tahoma"/>
              </a:rPr>
              <a:t>blind </a:t>
            </a:r>
            <a:r>
              <a:rPr dirty="0" sz="1000" spc="-35">
                <a:latin typeface="Tahoma"/>
                <a:cs typeface="Tahoma"/>
              </a:rPr>
              <a:t>alleys, </a:t>
            </a:r>
            <a:r>
              <a:rPr dirty="0" sz="1000" spc="-45">
                <a:latin typeface="Tahoma"/>
                <a:cs typeface="Tahoma"/>
              </a:rPr>
              <a:t>and </a:t>
            </a:r>
            <a:r>
              <a:rPr dirty="0" sz="1000" spc="-35">
                <a:latin typeface="Tahoma"/>
                <a:cs typeface="Tahoma"/>
              </a:rPr>
              <a:t>the </a:t>
            </a:r>
            <a:r>
              <a:rPr dirty="0" sz="1000" spc="-45">
                <a:latin typeface="Tahoma"/>
                <a:cs typeface="Tahoma"/>
              </a:rPr>
              <a:t>value </a:t>
            </a:r>
            <a:r>
              <a:rPr dirty="0" sz="1000" spc="-30">
                <a:latin typeface="Tahoma"/>
                <a:cs typeface="Tahoma"/>
              </a:rPr>
              <a:t>of </a:t>
            </a:r>
            <a:r>
              <a:rPr dirty="0" sz="1000" spc="-40">
                <a:latin typeface="Tahoma"/>
                <a:cs typeface="Tahoma"/>
              </a:rPr>
              <a:t>exploring  </a:t>
            </a:r>
            <a:r>
              <a:rPr dirty="0" sz="1000" spc="-30">
                <a:latin typeface="Tahoma"/>
                <a:cs typeface="Tahoma"/>
              </a:rPr>
              <a:t>Appropriate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50">
                <a:latin typeface="Tahoma"/>
                <a:cs typeface="Tahoma"/>
              </a:rPr>
              <a:t>hypotheses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85"/>
              </a:lnSpc>
            </a:pPr>
            <a:r>
              <a:rPr dirty="0" sz="1000" spc="-20">
                <a:latin typeface="Tahoma"/>
                <a:cs typeface="Tahoma"/>
              </a:rPr>
              <a:t>Lateral</a:t>
            </a:r>
            <a:r>
              <a:rPr dirty="0" sz="1000" spc="15">
                <a:latin typeface="Tahoma"/>
                <a:cs typeface="Tahoma"/>
              </a:rPr>
              <a:t> </a:t>
            </a:r>
            <a:r>
              <a:rPr dirty="0" sz="1000" spc="-20">
                <a:latin typeface="Tahoma"/>
                <a:cs typeface="Tahoma"/>
              </a:rPr>
              <a:t>thinking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7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1089" y="1154620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55"/>
              <a:t>Recognizing</a:t>
            </a:r>
            <a:r>
              <a:rPr dirty="0" spc="55"/>
              <a:t> </a:t>
            </a:r>
            <a:r>
              <a:rPr dirty="0" spc="-65"/>
              <a:t>solutions</a:t>
            </a:r>
          </a:p>
        </p:txBody>
      </p:sp>
      <p:sp>
        <p:nvSpPr>
          <p:cNvPr id="4" name="object 4"/>
          <p:cNvSpPr/>
          <p:nvPr/>
        </p:nvSpPr>
        <p:spPr>
          <a:xfrm>
            <a:off x="510108" y="1305899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34352" y="1292966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1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10108" y="1457728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34352" y="1444795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2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0108" y="1609556"/>
            <a:ext cx="114214" cy="1142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4352" y="1596623"/>
            <a:ext cx="66040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65">
                <a:solidFill>
                  <a:srgbClr val="FFFFFF"/>
                </a:solidFill>
                <a:latin typeface="Lucida Sans Unicode"/>
                <a:cs typeface="Lucida Sans Unicode"/>
              </a:rPr>
              <a:t>3</a:t>
            </a:r>
            <a:endParaRPr sz="6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0034" y="1260327"/>
            <a:ext cx="3642360" cy="4813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1968500">
              <a:lnSpc>
                <a:spcPct val="100000"/>
              </a:lnSpc>
              <a:spcBef>
                <a:spcPts val="95"/>
              </a:spcBef>
            </a:pPr>
            <a:r>
              <a:rPr dirty="0" sz="1000" spc="85">
                <a:latin typeface="Tahoma"/>
                <a:cs typeface="Tahoma"/>
              </a:rPr>
              <a:t>“A” </a:t>
            </a:r>
            <a:r>
              <a:rPr dirty="0" sz="1000" spc="-25">
                <a:latin typeface="Tahoma"/>
                <a:cs typeface="Tahoma"/>
              </a:rPr>
              <a:t>solution </a:t>
            </a:r>
            <a:r>
              <a:rPr dirty="0" sz="1000" spc="-45">
                <a:latin typeface="Tahoma"/>
                <a:cs typeface="Tahoma"/>
              </a:rPr>
              <a:t>vs. </a:t>
            </a:r>
            <a:r>
              <a:rPr dirty="0" sz="1000" spc="15">
                <a:latin typeface="Tahoma"/>
                <a:cs typeface="Tahoma"/>
              </a:rPr>
              <a:t>“the” </a:t>
            </a:r>
            <a:r>
              <a:rPr dirty="0" sz="1000" spc="-25">
                <a:latin typeface="Tahoma"/>
                <a:cs typeface="Tahoma"/>
              </a:rPr>
              <a:t>solution  </a:t>
            </a:r>
            <a:r>
              <a:rPr dirty="0" sz="1000" spc="-30">
                <a:latin typeface="Tahoma"/>
                <a:cs typeface="Tahoma"/>
              </a:rPr>
              <a:t>Useful</a:t>
            </a:r>
            <a:r>
              <a:rPr dirty="0" sz="1000" spc="10">
                <a:latin typeface="Tahoma"/>
                <a:cs typeface="Tahoma"/>
              </a:rPr>
              <a:t> </a:t>
            </a:r>
            <a:r>
              <a:rPr dirty="0" sz="1000" spc="-30">
                <a:latin typeface="Tahoma"/>
                <a:cs typeface="Tahoma"/>
              </a:rPr>
              <a:t>solutions</a:t>
            </a:r>
            <a:endParaRPr sz="1000">
              <a:latin typeface="Tahoma"/>
              <a:cs typeface="Tahoma"/>
            </a:endParaRPr>
          </a:p>
          <a:p>
            <a:pPr marL="12700">
              <a:lnSpc>
                <a:spcPts val="1190"/>
              </a:lnSpc>
            </a:pPr>
            <a:r>
              <a:rPr dirty="0" sz="1000" spc="-35">
                <a:latin typeface="Tahoma"/>
                <a:cs typeface="Tahoma"/>
              </a:rPr>
              <a:t>When </a:t>
            </a:r>
            <a:r>
              <a:rPr dirty="0" sz="1000" spc="-50">
                <a:latin typeface="Tahoma"/>
                <a:cs typeface="Tahoma"/>
              </a:rPr>
              <a:t>a </a:t>
            </a:r>
            <a:r>
              <a:rPr dirty="0" sz="1000" spc="-5">
                <a:latin typeface="Tahoma"/>
                <a:cs typeface="Tahoma"/>
              </a:rPr>
              <a:t>“solution” </a:t>
            </a:r>
            <a:r>
              <a:rPr dirty="0" sz="1000" spc="-50">
                <a:latin typeface="Tahoma"/>
                <a:cs typeface="Tahoma"/>
              </a:rPr>
              <a:t>solves an </a:t>
            </a:r>
            <a:r>
              <a:rPr dirty="0" sz="1000" spc="-45">
                <a:latin typeface="Tahoma"/>
                <a:cs typeface="Tahoma"/>
              </a:rPr>
              <a:t>un-posed, </a:t>
            </a:r>
            <a:r>
              <a:rPr dirty="0" sz="1000" spc="-20">
                <a:latin typeface="Tahoma"/>
                <a:cs typeface="Tahoma"/>
              </a:rPr>
              <a:t>but </a:t>
            </a:r>
            <a:r>
              <a:rPr dirty="0" sz="1000" spc="-60">
                <a:latin typeface="Tahoma"/>
                <a:cs typeface="Tahoma"/>
              </a:rPr>
              <a:t>more </a:t>
            </a:r>
            <a:r>
              <a:rPr dirty="0" sz="1000" spc="-25">
                <a:latin typeface="Tahoma"/>
                <a:cs typeface="Tahoma"/>
              </a:rPr>
              <a:t>significant</a:t>
            </a:r>
            <a:r>
              <a:rPr dirty="0" sz="1000" spc="-20">
                <a:latin typeface="Tahoma"/>
                <a:cs typeface="Tahoma"/>
              </a:rPr>
              <a:t> </a:t>
            </a:r>
            <a:r>
              <a:rPr dirty="0" sz="1000" spc="-45">
                <a:latin typeface="Tahoma"/>
                <a:cs typeface="Tahoma"/>
              </a:rPr>
              <a:t>problem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6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6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390916"/>
            <a:ext cx="164274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</a:t>
            </a:r>
            <a:r>
              <a:rPr dirty="0" sz="1400" spc="80"/>
              <a:t> </a:t>
            </a:r>
            <a:r>
              <a:rPr dirty="0" sz="1400" spc="-35"/>
              <a:t>recognition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766013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14811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089" y="1530222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1089" y="1740255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1089" y="2122360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1089" y="2332393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02932" y="682560"/>
            <a:ext cx="2543175" cy="1930400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788670">
              <a:lnSpc>
                <a:spcPct val="102600"/>
              </a:lnSpc>
              <a:spcBef>
                <a:spcPts val="55"/>
              </a:spcBef>
            </a:pPr>
            <a:r>
              <a:rPr dirty="0" sz="1100" spc="-75">
                <a:latin typeface="Tahoma"/>
                <a:cs typeface="Tahoma"/>
              </a:rPr>
              <a:t>Images </a:t>
            </a:r>
            <a:r>
              <a:rPr dirty="0" sz="1100" spc="-15">
                <a:latin typeface="Tahoma"/>
                <a:cs typeface="Tahoma"/>
              </a:rPr>
              <a:t>(“visual </a:t>
            </a:r>
            <a:r>
              <a:rPr dirty="0" sz="1100" spc="-20">
                <a:latin typeface="Tahoma"/>
                <a:cs typeface="Tahoma"/>
              </a:rPr>
              <a:t>patterns”) </a:t>
            </a:r>
            <a:r>
              <a:rPr dirty="0" sz="1100" spc="-50">
                <a:latin typeface="Tahoma"/>
                <a:cs typeface="Tahoma"/>
              </a:rPr>
              <a:t>vs.  </a:t>
            </a:r>
            <a:r>
              <a:rPr dirty="0" sz="1100" spc="-5">
                <a:latin typeface="Tahoma"/>
                <a:cs typeface="Tahoma"/>
              </a:rPr>
              <a:t>“syntactic”</a:t>
            </a:r>
            <a:r>
              <a:rPr dirty="0" sz="1100" spc="1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patterns</a:t>
            </a:r>
            <a:endParaRPr sz="1100">
              <a:latin typeface="Tahoma"/>
              <a:cs typeface="Tahoma"/>
            </a:endParaRPr>
          </a:p>
          <a:p>
            <a:pPr marL="12700" marR="392430">
              <a:lnSpc>
                <a:spcPct val="102600"/>
              </a:lnSpc>
              <a:spcBef>
                <a:spcPts val="300"/>
              </a:spcBef>
            </a:pPr>
            <a:r>
              <a:rPr dirty="0" sz="1100" spc="-35">
                <a:latin typeface="Tahoma"/>
                <a:cs typeface="Tahoma"/>
              </a:rPr>
              <a:t>Symbols </a:t>
            </a:r>
            <a:r>
              <a:rPr dirty="0" sz="1100" spc="-65">
                <a:latin typeface="Tahoma"/>
                <a:cs typeface="Tahoma"/>
              </a:rPr>
              <a:t>as </a:t>
            </a:r>
            <a:r>
              <a:rPr dirty="0" sz="1100" spc="-40">
                <a:latin typeface="Tahoma"/>
                <a:cs typeface="Tahoma"/>
              </a:rPr>
              <a:t>patterns,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45">
                <a:latin typeface="Tahoma"/>
                <a:cs typeface="Tahoma"/>
              </a:rPr>
              <a:t>symbols </a:t>
            </a:r>
            <a:r>
              <a:rPr dirty="0" sz="1100" spc="-65">
                <a:latin typeface="Tahoma"/>
                <a:cs typeface="Tahoma"/>
              </a:rPr>
              <a:t>as  </a:t>
            </a:r>
            <a:r>
              <a:rPr dirty="0" sz="1100" spc="-35">
                <a:latin typeface="Tahoma"/>
                <a:cs typeface="Tahoma"/>
              </a:rPr>
              <a:t>pattern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labels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dirty="0" sz="1100" spc="-25">
                <a:latin typeface="Tahoma"/>
                <a:cs typeface="Tahoma"/>
              </a:rPr>
              <a:t>Patterns </a:t>
            </a:r>
            <a:r>
              <a:rPr dirty="0" sz="1100" spc="-35">
                <a:latin typeface="Tahoma"/>
                <a:cs typeface="Tahoma"/>
              </a:rPr>
              <a:t>of</a:t>
            </a:r>
            <a:r>
              <a:rPr dirty="0" sz="1100" spc="55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symbols</a:t>
            </a:r>
            <a:endParaRPr sz="1100">
              <a:latin typeface="Tahoma"/>
              <a:cs typeface="Tahoma"/>
            </a:endParaRPr>
          </a:p>
          <a:p>
            <a:pPr marL="12700" marR="250825">
              <a:lnSpc>
                <a:spcPct val="102699"/>
              </a:lnSpc>
              <a:spcBef>
                <a:spcPts val="295"/>
              </a:spcBef>
            </a:pPr>
            <a:r>
              <a:rPr dirty="0" sz="1100" spc="-40">
                <a:latin typeface="Tahoma"/>
                <a:cs typeface="Tahoma"/>
              </a:rPr>
              <a:t>Hierarchies </a:t>
            </a:r>
            <a:r>
              <a:rPr dirty="0" sz="1100" spc="-35">
                <a:latin typeface="Tahoma"/>
                <a:cs typeface="Tahoma"/>
              </a:rPr>
              <a:t>of </a:t>
            </a:r>
            <a:r>
              <a:rPr dirty="0" sz="1100" spc="-40">
                <a:latin typeface="Tahoma"/>
                <a:cs typeface="Tahoma"/>
              </a:rPr>
              <a:t>patterns,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45">
                <a:latin typeface="Tahoma"/>
                <a:cs typeface="Tahoma"/>
              </a:rPr>
              <a:t>symbols </a:t>
            </a:r>
            <a:r>
              <a:rPr dirty="0" sz="1100" spc="-65">
                <a:latin typeface="Tahoma"/>
                <a:cs typeface="Tahoma"/>
              </a:rPr>
              <a:t>as  </a:t>
            </a:r>
            <a:r>
              <a:rPr dirty="0" sz="1100" spc="-25">
                <a:latin typeface="Tahoma"/>
                <a:cs typeface="Tahoma"/>
              </a:rPr>
              <a:t>tools </a:t>
            </a:r>
            <a:r>
              <a:rPr dirty="0" sz="1100" spc="-45">
                <a:latin typeface="Tahoma"/>
                <a:cs typeface="Tahoma"/>
              </a:rPr>
              <a:t>for </a:t>
            </a:r>
            <a:r>
              <a:rPr dirty="0" sz="1100" spc="-40">
                <a:latin typeface="Tahoma"/>
                <a:cs typeface="Tahoma"/>
              </a:rPr>
              <a:t>recognizing</a:t>
            </a:r>
            <a:r>
              <a:rPr dirty="0" sz="1100" spc="120">
                <a:latin typeface="Tahoma"/>
                <a:cs typeface="Tahoma"/>
              </a:rPr>
              <a:t> </a:t>
            </a:r>
            <a:r>
              <a:rPr dirty="0" sz="1100" spc="-40">
                <a:latin typeface="Tahoma"/>
                <a:cs typeface="Tahoma"/>
              </a:rPr>
              <a:t>patterns</a:t>
            </a:r>
            <a:endParaRPr sz="11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1100" spc="-20">
                <a:latin typeface="Tahoma"/>
                <a:cs typeface="Tahoma"/>
              </a:rPr>
              <a:t>Pattern</a:t>
            </a:r>
            <a:r>
              <a:rPr dirty="0" sz="1100" spc="1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manipulation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99"/>
              </a:lnSpc>
              <a:spcBef>
                <a:spcPts val="300"/>
              </a:spcBef>
            </a:pPr>
            <a:r>
              <a:rPr dirty="0" sz="1100" spc="-40">
                <a:latin typeface="Tahoma"/>
                <a:cs typeface="Tahoma"/>
              </a:rPr>
              <a:t>Learning </a:t>
            </a:r>
            <a:r>
              <a:rPr dirty="0" sz="1100" spc="-15">
                <a:latin typeface="Tahoma"/>
                <a:cs typeface="Tahoma"/>
              </a:rPr>
              <a:t>to </a:t>
            </a:r>
            <a:r>
              <a:rPr dirty="0" sz="1100" spc="-50">
                <a:latin typeface="Tahoma"/>
                <a:cs typeface="Tahoma"/>
              </a:rPr>
              <a:t>recognize </a:t>
            </a:r>
            <a:r>
              <a:rPr dirty="0" sz="1100" spc="-40">
                <a:latin typeface="Tahoma"/>
                <a:cs typeface="Tahoma"/>
              </a:rPr>
              <a:t>patterns, </a:t>
            </a:r>
            <a:r>
              <a:rPr dirty="0" sz="1100" spc="-50">
                <a:latin typeface="Tahoma"/>
                <a:cs typeface="Tahoma"/>
              </a:rPr>
              <a:t>and </a:t>
            </a:r>
            <a:r>
              <a:rPr dirty="0" sz="1100" spc="-35">
                <a:latin typeface="Tahoma"/>
                <a:cs typeface="Tahoma"/>
              </a:rPr>
              <a:t>pattern  recognition </a:t>
            </a:r>
            <a:r>
              <a:rPr dirty="0" sz="1100" spc="-65">
                <a:latin typeface="Tahoma"/>
                <a:cs typeface="Tahoma"/>
              </a:rPr>
              <a:t>as</a:t>
            </a:r>
            <a:r>
              <a:rPr dirty="0" sz="1100" spc="70">
                <a:latin typeface="Tahoma"/>
                <a:cs typeface="Tahoma"/>
              </a:rPr>
              <a:t> </a:t>
            </a:r>
            <a:r>
              <a:rPr dirty="0" sz="1100" spc="-45">
                <a:latin typeface="Tahoma"/>
                <a:cs typeface="Tahoma"/>
              </a:rPr>
              <a:t>learning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299921" y="3351784"/>
            <a:ext cx="2533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</a:t>
            </a:fld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844" y="341119"/>
            <a:ext cx="246570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 b="1">
                <a:latin typeface="Arial"/>
                <a:cs typeface="Arial"/>
              </a:rPr>
              <a:t>Pattern </a:t>
            </a:r>
            <a:r>
              <a:rPr dirty="0" sz="1400" spc="-35" b="1">
                <a:latin typeface="Arial"/>
                <a:cs typeface="Arial"/>
              </a:rPr>
              <a:t>recognition</a:t>
            </a:r>
            <a:r>
              <a:rPr dirty="0" sz="1400" spc="204" b="1">
                <a:latin typeface="Arial"/>
                <a:cs typeface="Arial"/>
              </a:rPr>
              <a:t> </a:t>
            </a:r>
            <a:r>
              <a:rPr dirty="0" sz="1400" spc="-55" b="1">
                <a:latin typeface="Arial"/>
                <a:cs typeface="Arial"/>
              </a:rPr>
              <a:t>examples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089" y="71621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2932" y="632763"/>
            <a:ext cx="2529205" cy="363855"/>
          </a:xfrm>
          <a:prstGeom prst="rect"/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pc="-15" b="0">
                <a:latin typeface="Tahoma"/>
                <a:cs typeface="Tahoma"/>
              </a:rPr>
              <a:t>What </a:t>
            </a:r>
            <a:r>
              <a:rPr dirty="0" spc="-50" b="0">
                <a:latin typeface="Tahoma"/>
                <a:cs typeface="Tahoma"/>
              </a:rPr>
              <a:t>number </a:t>
            </a:r>
            <a:r>
              <a:rPr dirty="0" spc="-65" b="0">
                <a:latin typeface="Tahoma"/>
                <a:cs typeface="Tahoma"/>
              </a:rPr>
              <a:t>comes </a:t>
            </a:r>
            <a:r>
              <a:rPr dirty="0" spc="-45" b="0">
                <a:latin typeface="Tahoma"/>
                <a:cs typeface="Tahoma"/>
              </a:rPr>
              <a:t>next </a:t>
            </a:r>
            <a:r>
              <a:rPr dirty="0" spc="-25" b="0">
                <a:latin typeface="Tahoma"/>
                <a:cs typeface="Tahoma"/>
              </a:rPr>
              <a:t>in </a:t>
            </a:r>
            <a:r>
              <a:rPr dirty="0" spc="-40" b="0">
                <a:latin typeface="Tahoma"/>
                <a:cs typeface="Tahoma"/>
              </a:rPr>
              <a:t>the </a:t>
            </a:r>
            <a:r>
              <a:rPr dirty="0" spc="-60" b="0">
                <a:latin typeface="Tahoma"/>
                <a:cs typeface="Tahoma"/>
              </a:rPr>
              <a:t>sequence?  </a:t>
            </a:r>
            <a:r>
              <a:rPr dirty="0" spc="-45" b="0">
                <a:latin typeface="Tahoma"/>
                <a:cs typeface="Tahoma"/>
              </a:rPr>
              <a:t>1, 1, 2, 3, 5, 8, </a:t>
            </a:r>
            <a:r>
              <a:rPr dirty="0" spc="-50" b="0">
                <a:latin typeface="Tahoma"/>
                <a:cs typeface="Tahoma"/>
              </a:rPr>
              <a:t>13, </a:t>
            </a:r>
            <a:r>
              <a:rPr dirty="0" spc="-35" b="0">
                <a:latin typeface="Tahoma"/>
                <a:cs typeface="Tahoma"/>
              </a:rPr>
              <a:t>. .</a:t>
            </a:r>
            <a:r>
              <a:rPr dirty="0" spc="125" b="0">
                <a:latin typeface="Tahoma"/>
                <a:cs typeface="Tahoma"/>
              </a:rPr>
              <a:t> </a:t>
            </a:r>
            <a:r>
              <a:rPr dirty="0" spc="-35" b="0">
                <a:latin typeface="Tahoma"/>
                <a:cs typeface="Tahoma"/>
              </a:rPr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3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7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844" y="341119"/>
            <a:ext cx="2465705" cy="2444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 b="1">
                <a:latin typeface="Arial"/>
                <a:cs typeface="Arial"/>
              </a:rPr>
              <a:t>Pattern </a:t>
            </a:r>
            <a:r>
              <a:rPr dirty="0" sz="1400" spc="-35" b="1">
                <a:latin typeface="Arial"/>
                <a:cs typeface="Arial"/>
              </a:rPr>
              <a:t>recognition</a:t>
            </a:r>
            <a:r>
              <a:rPr dirty="0" sz="1400" spc="204" b="1">
                <a:latin typeface="Arial"/>
                <a:cs typeface="Arial"/>
              </a:rPr>
              <a:t> </a:t>
            </a:r>
            <a:r>
              <a:rPr dirty="0" sz="1400" spc="-55" b="1">
                <a:latin typeface="Arial"/>
                <a:cs typeface="Arial"/>
              </a:rPr>
              <a:t>examples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1089" y="71621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09832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2932" y="632763"/>
            <a:ext cx="2529205" cy="74612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1, 1, 2, 3, 5, 8, </a:t>
            </a:r>
            <a:r>
              <a:rPr dirty="0" sz="1100" spc="-50">
                <a:latin typeface="Tahoma"/>
                <a:cs typeface="Tahoma"/>
              </a:rPr>
              <a:t>13,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8, 5, 4, 9, 1, 7, 6, 3,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4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7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844" y="341119"/>
            <a:ext cx="2465705" cy="244475"/>
          </a:xfrm>
          <a:prstGeom prst="rect"/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spc="15"/>
              <a:t>Pattern </a:t>
            </a:r>
            <a:r>
              <a:rPr dirty="0" sz="1400" spc="-35"/>
              <a:t>recognition</a:t>
            </a:r>
            <a:r>
              <a:rPr dirty="0" sz="1400" spc="204"/>
              <a:t> </a:t>
            </a:r>
            <a:r>
              <a:rPr dirty="0" sz="1400" spc="-55"/>
              <a:t>examples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281089" y="71621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089" y="109832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1089" y="1480426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02932" y="632763"/>
            <a:ext cx="2529205" cy="1128395"/>
          </a:xfrm>
          <a:prstGeom prst="rect">
            <a:avLst/>
          </a:prstGeom>
        </p:spPr>
        <p:txBody>
          <a:bodyPr wrap="square" lIns="0" tIns="6985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1, 1, 2, 3, 5, 8, </a:t>
            </a:r>
            <a:r>
              <a:rPr dirty="0" sz="1100" spc="-50">
                <a:latin typeface="Tahoma"/>
                <a:cs typeface="Tahoma"/>
              </a:rPr>
              <a:t>13,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2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508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50">
                <a:latin typeface="Tahoma"/>
                <a:cs typeface="Tahoma"/>
              </a:rPr>
              <a:t>number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 spc="-45">
                <a:latin typeface="Tahoma"/>
                <a:cs typeface="Tahoma"/>
              </a:rPr>
              <a:t>8, 5, 4, 9, 1, 7, 6, 3,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185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  <a:p>
            <a:pPr marL="12700" marR="138430">
              <a:lnSpc>
                <a:spcPct val="102600"/>
              </a:lnSpc>
              <a:spcBef>
                <a:spcPts val="300"/>
              </a:spcBef>
            </a:pPr>
            <a:r>
              <a:rPr dirty="0" sz="1100" spc="-15">
                <a:latin typeface="Tahoma"/>
                <a:cs typeface="Tahoma"/>
              </a:rPr>
              <a:t>What </a:t>
            </a:r>
            <a:r>
              <a:rPr dirty="0" sz="1100" spc="-30">
                <a:latin typeface="Tahoma"/>
                <a:cs typeface="Tahoma"/>
              </a:rPr>
              <a:t>letter </a:t>
            </a:r>
            <a:r>
              <a:rPr dirty="0" sz="1100" spc="-65">
                <a:latin typeface="Tahoma"/>
                <a:cs typeface="Tahoma"/>
              </a:rPr>
              <a:t>comes </a:t>
            </a:r>
            <a:r>
              <a:rPr dirty="0" sz="1100" spc="-45">
                <a:latin typeface="Tahoma"/>
                <a:cs typeface="Tahoma"/>
              </a:rPr>
              <a:t>next </a:t>
            </a:r>
            <a:r>
              <a:rPr dirty="0" sz="1100" spc="-25">
                <a:latin typeface="Tahoma"/>
                <a:cs typeface="Tahoma"/>
              </a:rPr>
              <a:t>in </a:t>
            </a:r>
            <a:r>
              <a:rPr dirty="0" sz="1100" spc="-40">
                <a:latin typeface="Tahoma"/>
                <a:cs typeface="Tahoma"/>
              </a:rPr>
              <a:t>the </a:t>
            </a:r>
            <a:r>
              <a:rPr dirty="0" sz="1100" spc="-60">
                <a:latin typeface="Tahoma"/>
                <a:cs typeface="Tahoma"/>
              </a:rPr>
              <a:t>sequence?  </a:t>
            </a:r>
            <a:r>
              <a:rPr dirty="0" sz="1100">
                <a:latin typeface="Tahoma"/>
                <a:cs typeface="Tahoma"/>
              </a:rPr>
              <a:t>E, </a:t>
            </a:r>
            <a:r>
              <a:rPr dirty="0" sz="1100" spc="30">
                <a:latin typeface="Tahoma"/>
                <a:cs typeface="Tahoma"/>
              </a:rPr>
              <a:t>T, </a:t>
            </a:r>
            <a:r>
              <a:rPr dirty="0" sz="1100" spc="15">
                <a:latin typeface="Tahoma"/>
                <a:cs typeface="Tahoma"/>
              </a:rPr>
              <a:t>A, </a:t>
            </a:r>
            <a:r>
              <a:rPr dirty="0" sz="1100" spc="-5">
                <a:latin typeface="Tahoma"/>
                <a:cs typeface="Tahoma"/>
              </a:rPr>
              <a:t>O, </a:t>
            </a:r>
            <a:r>
              <a:rPr dirty="0" sz="1100" spc="-70">
                <a:latin typeface="Tahoma"/>
                <a:cs typeface="Tahoma"/>
              </a:rPr>
              <a:t>I, </a:t>
            </a:r>
            <a:r>
              <a:rPr dirty="0" sz="1100">
                <a:latin typeface="Tahoma"/>
                <a:cs typeface="Tahoma"/>
              </a:rPr>
              <a:t>N, </a:t>
            </a:r>
            <a:r>
              <a:rPr dirty="0" sz="1100" spc="-20">
                <a:latin typeface="Tahoma"/>
                <a:cs typeface="Tahoma"/>
              </a:rPr>
              <a:t>S, </a:t>
            </a:r>
            <a:r>
              <a:rPr dirty="0" sz="1100" spc="-5">
                <a:latin typeface="Tahoma"/>
                <a:cs typeface="Tahoma"/>
              </a:rPr>
              <a:t>H, </a:t>
            </a:r>
            <a:r>
              <a:rPr dirty="0" sz="1100" spc="-35">
                <a:latin typeface="Tahoma"/>
                <a:cs typeface="Tahoma"/>
              </a:rPr>
              <a:t>. .</a:t>
            </a:r>
            <a:r>
              <a:rPr dirty="0" sz="1100" spc="-120">
                <a:latin typeface="Tahoma"/>
                <a:cs typeface="Tahoma"/>
              </a:rPr>
              <a:t> </a:t>
            </a:r>
            <a:r>
              <a:rPr dirty="0" sz="1100" spc="-35">
                <a:latin typeface="Tahoma"/>
                <a:cs typeface="Tahoma"/>
              </a:rPr>
              <a:t>.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Tom </a:t>
            </a:r>
            <a:r>
              <a:rPr dirty="0" spc="-30"/>
              <a:t>Carter </a:t>
            </a:r>
            <a:r>
              <a:rPr dirty="0" spc="20"/>
              <a:t>(CSU</a:t>
            </a:r>
            <a:r>
              <a:rPr dirty="0" spc="-5"/>
              <a:t> </a:t>
            </a:r>
            <a:r>
              <a:rPr dirty="0" spc="-25"/>
              <a:t>Stanislaus)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919325" y="3350342"/>
            <a:ext cx="768350" cy="1041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85"/>
              </a:lnSpc>
            </a:pP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Intelligent</a:t>
            </a:r>
            <a:r>
              <a:rPr dirty="0" sz="600" spc="5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dirty="0" sz="600" spc="-10" b="1">
                <a:solidFill>
                  <a:srgbClr val="8E0000"/>
                </a:solidFill>
                <a:latin typeface="Arial"/>
                <a:cs typeface="Arial"/>
                <a:hlinkClick r:id="rId5" action="ppaction://hlinksldjump"/>
              </a:rPr>
              <a:t>Patterning</a:t>
            </a:r>
            <a:endParaRPr sz="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pc="-40"/>
              <a:t>December </a:t>
            </a:r>
            <a:r>
              <a:rPr dirty="0" spc="-50"/>
              <a:t>27,</a:t>
            </a:r>
            <a:r>
              <a:rPr dirty="0" spc="40"/>
              <a:t> </a:t>
            </a:r>
            <a:r>
              <a:rPr dirty="0" spc="-65"/>
              <a:t>2018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12634" y="3351784"/>
            <a:ext cx="240665" cy="1022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675"/>
              </a:lnSpc>
            </a:pP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7 </a:t>
            </a:r>
            <a:r>
              <a:rPr dirty="0" sz="600">
                <a:solidFill>
                  <a:srgbClr val="7A0000"/>
                </a:solidFill>
                <a:latin typeface="Lucida Sans Unicode"/>
                <a:cs typeface="Lucida Sans Unicode"/>
              </a:rPr>
              <a:t>/</a:t>
            </a:r>
            <a:r>
              <a:rPr dirty="0" sz="600" spc="-95">
                <a:solidFill>
                  <a:srgbClr val="7A0000"/>
                </a:solidFill>
                <a:latin typeface="Lucida Sans Unicode"/>
                <a:cs typeface="Lucida Sans Unicode"/>
              </a:rPr>
              <a:t> </a:t>
            </a:r>
            <a:r>
              <a:rPr dirty="0" sz="600" spc="-65">
                <a:solidFill>
                  <a:srgbClr val="7A0000"/>
                </a:solidFill>
                <a:latin typeface="Lucida Sans Unicode"/>
                <a:cs typeface="Lucida Sans Unicode"/>
              </a:rPr>
              <a:t>15</a:t>
            </a:r>
            <a:endParaRPr sz="6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Tom Carter</dc:creator>
  <dc:title>Intelligent Patterning - and problem solving</dc:title>
  <dcterms:created xsi:type="dcterms:W3CDTF">2018-12-27T21:22:10Z</dcterms:created>
  <dcterms:modified xsi:type="dcterms:W3CDTF">2018-12-27T21:22:10Z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2018-12-27T00:00:00Z</vt:filetime>
  </property>
  <property fmtid="{D5CDD505-2E9C-101B-9397-08002B2CF9AE}" pid="3" name="Creator">
    <vt:lpwstr>LaTeX with Beamer class version 3.36</vt:lpwstr>
  </property>
  <property fmtid="{D5CDD505-2E9C-101B-9397-08002B2CF9AE}" pid="4" name="LastSaved">
    <vt:filetime>2018-12-27T00:00:00Z</vt:filetime>
  </property>
</Properties>
</file>